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76" r:id="rId3"/>
    <p:sldMasterId id="2147483713" r:id="rId4"/>
    <p:sldMasterId id="2147484752" r:id="rId5"/>
  </p:sldMasterIdLst>
  <p:notesMasterIdLst>
    <p:notesMasterId r:id="rId71"/>
  </p:notesMasterIdLst>
  <p:sldIdLst>
    <p:sldId id="268" r:id="rId6"/>
    <p:sldId id="269" r:id="rId7"/>
    <p:sldId id="270" r:id="rId8"/>
    <p:sldId id="271" r:id="rId9"/>
    <p:sldId id="322" r:id="rId10"/>
    <p:sldId id="323" r:id="rId11"/>
    <p:sldId id="324" r:id="rId12"/>
    <p:sldId id="273" r:id="rId13"/>
    <p:sldId id="276" r:id="rId14"/>
    <p:sldId id="277" r:id="rId15"/>
    <p:sldId id="278" r:id="rId16"/>
    <p:sldId id="257" r:id="rId17"/>
    <p:sldId id="258" r:id="rId18"/>
    <p:sldId id="259" r:id="rId19"/>
    <p:sldId id="260" r:id="rId20"/>
    <p:sldId id="261" r:id="rId21"/>
    <p:sldId id="262" r:id="rId22"/>
    <p:sldId id="263" r:id="rId23"/>
    <p:sldId id="264" r:id="rId24"/>
    <p:sldId id="265" r:id="rId25"/>
    <p:sldId id="266" r:id="rId26"/>
    <p:sldId id="267"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66" d="100"/>
          <a:sy n="66" d="100"/>
        </p:scale>
        <p:origin x="66" y="59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28BFC791-8226-4499-9768-CABAB96C6394}"/>
    <pc:docChg chg="addSld delSld modSld addMainMaster">
      <pc:chgData name="Elizabeth &quot;Libby&quot; Rigo" userId="89faecd5-8b23-4a53-b24e-fca4cb9a6ab8" providerId="ADAL" clId="{28BFC791-8226-4499-9768-CABAB96C6394}" dt="2023-06-15T14:30:55.632" v="9" actId="2696"/>
      <pc:docMkLst>
        <pc:docMk/>
      </pc:docMkLst>
      <pc:sldChg chg="add">
        <pc:chgData name="Elizabeth &quot;Libby&quot; Rigo" userId="89faecd5-8b23-4a53-b24e-fca4cb9a6ab8" providerId="ADAL" clId="{28BFC791-8226-4499-9768-CABAB96C6394}" dt="2023-06-15T14:29:50.419" v="1"/>
        <pc:sldMkLst>
          <pc:docMk/>
          <pc:sldMk cId="2843141264" sldId="279"/>
        </pc:sldMkLst>
      </pc:sldChg>
      <pc:sldChg chg="add">
        <pc:chgData name="Elizabeth &quot;Libby&quot; Rigo" userId="89faecd5-8b23-4a53-b24e-fca4cb9a6ab8" providerId="ADAL" clId="{28BFC791-8226-4499-9768-CABAB96C6394}" dt="2023-06-15T14:29:50.419" v="1"/>
        <pc:sldMkLst>
          <pc:docMk/>
          <pc:sldMk cId="3091694855" sldId="280"/>
        </pc:sldMkLst>
      </pc:sldChg>
      <pc:sldChg chg="add">
        <pc:chgData name="Elizabeth &quot;Libby&quot; Rigo" userId="89faecd5-8b23-4a53-b24e-fca4cb9a6ab8" providerId="ADAL" clId="{28BFC791-8226-4499-9768-CABAB96C6394}" dt="2023-06-15T14:29:50.419" v="1"/>
        <pc:sldMkLst>
          <pc:docMk/>
          <pc:sldMk cId="121517344" sldId="281"/>
        </pc:sldMkLst>
      </pc:sldChg>
      <pc:sldChg chg="add">
        <pc:chgData name="Elizabeth &quot;Libby&quot; Rigo" userId="89faecd5-8b23-4a53-b24e-fca4cb9a6ab8" providerId="ADAL" clId="{28BFC791-8226-4499-9768-CABAB96C6394}" dt="2023-06-15T14:29:50.419" v="1"/>
        <pc:sldMkLst>
          <pc:docMk/>
          <pc:sldMk cId="1757983079" sldId="282"/>
        </pc:sldMkLst>
      </pc:sldChg>
      <pc:sldChg chg="add">
        <pc:chgData name="Elizabeth &quot;Libby&quot; Rigo" userId="89faecd5-8b23-4a53-b24e-fca4cb9a6ab8" providerId="ADAL" clId="{28BFC791-8226-4499-9768-CABAB96C6394}" dt="2023-06-15T14:29:50.419" v="1"/>
        <pc:sldMkLst>
          <pc:docMk/>
          <pc:sldMk cId="1068095969" sldId="283"/>
        </pc:sldMkLst>
      </pc:sldChg>
      <pc:sldChg chg="add">
        <pc:chgData name="Elizabeth &quot;Libby&quot; Rigo" userId="89faecd5-8b23-4a53-b24e-fca4cb9a6ab8" providerId="ADAL" clId="{28BFC791-8226-4499-9768-CABAB96C6394}" dt="2023-06-15T14:29:50.419" v="1"/>
        <pc:sldMkLst>
          <pc:docMk/>
          <pc:sldMk cId="2433142840" sldId="284"/>
        </pc:sldMkLst>
      </pc:sldChg>
      <pc:sldChg chg="add">
        <pc:chgData name="Elizabeth &quot;Libby&quot; Rigo" userId="89faecd5-8b23-4a53-b24e-fca4cb9a6ab8" providerId="ADAL" clId="{28BFC791-8226-4499-9768-CABAB96C6394}" dt="2023-06-15T14:29:50.419" v="1"/>
        <pc:sldMkLst>
          <pc:docMk/>
          <pc:sldMk cId="2525931626" sldId="285"/>
        </pc:sldMkLst>
      </pc:sldChg>
      <pc:sldChg chg="add">
        <pc:chgData name="Elizabeth &quot;Libby&quot; Rigo" userId="89faecd5-8b23-4a53-b24e-fca4cb9a6ab8" providerId="ADAL" clId="{28BFC791-8226-4499-9768-CABAB96C6394}" dt="2023-06-15T14:29:50.419" v="1"/>
        <pc:sldMkLst>
          <pc:docMk/>
          <pc:sldMk cId="232281493" sldId="286"/>
        </pc:sldMkLst>
      </pc:sldChg>
      <pc:sldChg chg="add">
        <pc:chgData name="Elizabeth &quot;Libby&quot; Rigo" userId="89faecd5-8b23-4a53-b24e-fca4cb9a6ab8" providerId="ADAL" clId="{28BFC791-8226-4499-9768-CABAB96C6394}" dt="2023-06-15T14:29:50.419" v="1"/>
        <pc:sldMkLst>
          <pc:docMk/>
          <pc:sldMk cId="3417027863" sldId="287"/>
        </pc:sldMkLst>
      </pc:sldChg>
      <pc:sldChg chg="add">
        <pc:chgData name="Elizabeth &quot;Libby&quot; Rigo" userId="89faecd5-8b23-4a53-b24e-fca4cb9a6ab8" providerId="ADAL" clId="{28BFC791-8226-4499-9768-CABAB96C6394}" dt="2023-06-15T14:29:50.419" v="1"/>
        <pc:sldMkLst>
          <pc:docMk/>
          <pc:sldMk cId="86215642" sldId="288"/>
        </pc:sldMkLst>
      </pc:sldChg>
      <pc:sldChg chg="add">
        <pc:chgData name="Elizabeth &quot;Libby&quot; Rigo" userId="89faecd5-8b23-4a53-b24e-fca4cb9a6ab8" providerId="ADAL" clId="{28BFC791-8226-4499-9768-CABAB96C6394}" dt="2023-06-15T14:29:50.419" v="1"/>
        <pc:sldMkLst>
          <pc:docMk/>
          <pc:sldMk cId="4184270483" sldId="289"/>
        </pc:sldMkLst>
      </pc:sldChg>
      <pc:sldChg chg="add">
        <pc:chgData name="Elizabeth &quot;Libby&quot; Rigo" userId="89faecd5-8b23-4a53-b24e-fca4cb9a6ab8" providerId="ADAL" clId="{28BFC791-8226-4499-9768-CABAB96C6394}" dt="2023-06-15T14:29:50.419" v="1"/>
        <pc:sldMkLst>
          <pc:docMk/>
          <pc:sldMk cId="205432204" sldId="290"/>
        </pc:sldMkLst>
      </pc:sldChg>
      <pc:sldChg chg="add">
        <pc:chgData name="Elizabeth &quot;Libby&quot; Rigo" userId="89faecd5-8b23-4a53-b24e-fca4cb9a6ab8" providerId="ADAL" clId="{28BFC791-8226-4499-9768-CABAB96C6394}" dt="2023-06-15T14:29:50.419" v="1"/>
        <pc:sldMkLst>
          <pc:docMk/>
          <pc:sldMk cId="2158461223" sldId="291"/>
        </pc:sldMkLst>
      </pc:sldChg>
      <pc:sldChg chg="add">
        <pc:chgData name="Elizabeth &quot;Libby&quot; Rigo" userId="89faecd5-8b23-4a53-b24e-fca4cb9a6ab8" providerId="ADAL" clId="{28BFC791-8226-4499-9768-CABAB96C6394}" dt="2023-06-15T14:29:50.419" v="1"/>
        <pc:sldMkLst>
          <pc:docMk/>
          <pc:sldMk cId="110569555" sldId="292"/>
        </pc:sldMkLst>
      </pc:sldChg>
      <pc:sldChg chg="add">
        <pc:chgData name="Elizabeth &quot;Libby&quot; Rigo" userId="89faecd5-8b23-4a53-b24e-fca4cb9a6ab8" providerId="ADAL" clId="{28BFC791-8226-4499-9768-CABAB96C6394}" dt="2023-06-15T14:29:50.419" v="1"/>
        <pc:sldMkLst>
          <pc:docMk/>
          <pc:sldMk cId="3664916290" sldId="293"/>
        </pc:sldMkLst>
      </pc:sldChg>
      <pc:sldChg chg="add">
        <pc:chgData name="Elizabeth &quot;Libby&quot; Rigo" userId="89faecd5-8b23-4a53-b24e-fca4cb9a6ab8" providerId="ADAL" clId="{28BFC791-8226-4499-9768-CABAB96C6394}" dt="2023-06-15T14:29:50.419" v="1"/>
        <pc:sldMkLst>
          <pc:docMk/>
          <pc:sldMk cId="721230597" sldId="294"/>
        </pc:sldMkLst>
      </pc:sldChg>
      <pc:sldChg chg="add">
        <pc:chgData name="Elizabeth &quot;Libby&quot; Rigo" userId="89faecd5-8b23-4a53-b24e-fca4cb9a6ab8" providerId="ADAL" clId="{28BFC791-8226-4499-9768-CABAB96C6394}" dt="2023-06-15T14:29:50.419" v="1"/>
        <pc:sldMkLst>
          <pc:docMk/>
          <pc:sldMk cId="772954592" sldId="295"/>
        </pc:sldMkLst>
      </pc:sldChg>
      <pc:sldChg chg="add">
        <pc:chgData name="Elizabeth &quot;Libby&quot; Rigo" userId="89faecd5-8b23-4a53-b24e-fca4cb9a6ab8" providerId="ADAL" clId="{28BFC791-8226-4499-9768-CABAB96C6394}" dt="2023-06-15T14:29:50.419" v="1"/>
        <pc:sldMkLst>
          <pc:docMk/>
          <pc:sldMk cId="3557934733" sldId="296"/>
        </pc:sldMkLst>
      </pc:sldChg>
      <pc:sldChg chg="add">
        <pc:chgData name="Elizabeth &quot;Libby&quot; Rigo" userId="89faecd5-8b23-4a53-b24e-fca4cb9a6ab8" providerId="ADAL" clId="{28BFC791-8226-4499-9768-CABAB96C6394}" dt="2023-06-15T14:29:50.419" v="1"/>
        <pc:sldMkLst>
          <pc:docMk/>
          <pc:sldMk cId="881687510" sldId="297"/>
        </pc:sldMkLst>
      </pc:sldChg>
      <pc:sldChg chg="add">
        <pc:chgData name="Elizabeth &quot;Libby&quot; Rigo" userId="89faecd5-8b23-4a53-b24e-fca4cb9a6ab8" providerId="ADAL" clId="{28BFC791-8226-4499-9768-CABAB96C6394}" dt="2023-06-15T14:29:50.419" v="1"/>
        <pc:sldMkLst>
          <pc:docMk/>
          <pc:sldMk cId="3037993511" sldId="298"/>
        </pc:sldMkLst>
      </pc:sldChg>
      <pc:sldChg chg="add">
        <pc:chgData name="Elizabeth &quot;Libby&quot; Rigo" userId="89faecd5-8b23-4a53-b24e-fca4cb9a6ab8" providerId="ADAL" clId="{28BFC791-8226-4499-9768-CABAB96C6394}" dt="2023-06-15T14:29:50.419" v="1"/>
        <pc:sldMkLst>
          <pc:docMk/>
          <pc:sldMk cId="1627102422" sldId="299"/>
        </pc:sldMkLst>
      </pc:sldChg>
      <pc:sldChg chg="add">
        <pc:chgData name="Elizabeth &quot;Libby&quot; Rigo" userId="89faecd5-8b23-4a53-b24e-fca4cb9a6ab8" providerId="ADAL" clId="{28BFC791-8226-4499-9768-CABAB96C6394}" dt="2023-06-15T14:29:50.419" v="1"/>
        <pc:sldMkLst>
          <pc:docMk/>
          <pc:sldMk cId="3908823400" sldId="300"/>
        </pc:sldMkLst>
      </pc:sldChg>
      <pc:sldChg chg="add">
        <pc:chgData name="Elizabeth &quot;Libby&quot; Rigo" userId="89faecd5-8b23-4a53-b24e-fca4cb9a6ab8" providerId="ADAL" clId="{28BFC791-8226-4499-9768-CABAB96C6394}" dt="2023-06-15T14:29:50.419" v="1"/>
        <pc:sldMkLst>
          <pc:docMk/>
          <pc:sldMk cId="180687983" sldId="301"/>
        </pc:sldMkLst>
      </pc:sldChg>
      <pc:sldChg chg="add">
        <pc:chgData name="Elizabeth &quot;Libby&quot; Rigo" userId="89faecd5-8b23-4a53-b24e-fca4cb9a6ab8" providerId="ADAL" clId="{28BFC791-8226-4499-9768-CABAB96C6394}" dt="2023-06-15T14:29:50.419" v="1"/>
        <pc:sldMkLst>
          <pc:docMk/>
          <pc:sldMk cId="3456451897" sldId="302"/>
        </pc:sldMkLst>
      </pc:sldChg>
      <pc:sldChg chg="add">
        <pc:chgData name="Elizabeth &quot;Libby&quot; Rigo" userId="89faecd5-8b23-4a53-b24e-fca4cb9a6ab8" providerId="ADAL" clId="{28BFC791-8226-4499-9768-CABAB96C6394}" dt="2023-06-15T14:29:50.419" v="1"/>
        <pc:sldMkLst>
          <pc:docMk/>
          <pc:sldMk cId="487613554" sldId="303"/>
        </pc:sldMkLst>
      </pc:sldChg>
      <pc:sldChg chg="add">
        <pc:chgData name="Elizabeth &quot;Libby&quot; Rigo" userId="89faecd5-8b23-4a53-b24e-fca4cb9a6ab8" providerId="ADAL" clId="{28BFC791-8226-4499-9768-CABAB96C6394}" dt="2023-06-15T14:29:50.419" v="1"/>
        <pc:sldMkLst>
          <pc:docMk/>
          <pc:sldMk cId="3112474227" sldId="304"/>
        </pc:sldMkLst>
      </pc:sldChg>
      <pc:sldChg chg="add">
        <pc:chgData name="Elizabeth &quot;Libby&quot; Rigo" userId="89faecd5-8b23-4a53-b24e-fca4cb9a6ab8" providerId="ADAL" clId="{28BFC791-8226-4499-9768-CABAB96C6394}" dt="2023-06-15T14:29:50.419" v="1"/>
        <pc:sldMkLst>
          <pc:docMk/>
          <pc:sldMk cId="41376121" sldId="305"/>
        </pc:sldMkLst>
      </pc:sldChg>
      <pc:sldChg chg="add">
        <pc:chgData name="Elizabeth &quot;Libby&quot; Rigo" userId="89faecd5-8b23-4a53-b24e-fca4cb9a6ab8" providerId="ADAL" clId="{28BFC791-8226-4499-9768-CABAB96C6394}" dt="2023-06-15T14:29:50.419" v="1"/>
        <pc:sldMkLst>
          <pc:docMk/>
          <pc:sldMk cId="4086039254" sldId="306"/>
        </pc:sldMkLst>
      </pc:sldChg>
      <pc:sldChg chg="add">
        <pc:chgData name="Elizabeth &quot;Libby&quot; Rigo" userId="89faecd5-8b23-4a53-b24e-fca4cb9a6ab8" providerId="ADAL" clId="{28BFC791-8226-4499-9768-CABAB96C6394}" dt="2023-06-15T14:29:50.419" v="1"/>
        <pc:sldMkLst>
          <pc:docMk/>
          <pc:sldMk cId="403232414" sldId="307"/>
        </pc:sldMkLst>
      </pc:sldChg>
      <pc:sldChg chg="add">
        <pc:chgData name="Elizabeth &quot;Libby&quot; Rigo" userId="89faecd5-8b23-4a53-b24e-fca4cb9a6ab8" providerId="ADAL" clId="{28BFC791-8226-4499-9768-CABAB96C6394}" dt="2023-06-15T14:29:50.419" v="1"/>
        <pc:sldMkLst>
          <pc:docMk/>
          <pc:sldMk cId="2994421748" sldId="308"/>
        </pc:sldMkLst>
      </pc:sldChg>
      <pc:sldChg chg="add">
        <pc:chgData name="Elizabeth &quot;Libby&quot; Rigo" userId="89faecd5-8b23-4a53-b24e-fca4cb9a6ab8" providerId="ADAL" clId="{28BFC791-8226-4499-9768-CABAB96C6394}" dt="2023-06-15T14:29:50.419" v="1"/>
        <pc:sldMkLst>
          <pc:docMk/>
          <pc:sldMk cId="1942204903" sldId="309"/>
        </pc:sldMkLst>
      </pc:sldChg>
      <pc:sldChg chg="add">
        <pc:chgData name="Elizabeth &quot;Libby&quot; Rigo" userId="89faecd5-8b23-4a53-b24e-fca4cb9a6ab8" providerId="ADAL" clId="{28BFC791-8226-4499-9768-CABAB96C6394}" dt="2023-06-15T14:29:50.419" v="1"/>
        <pc:sldMkLst>
          <pc:docMk/>
          <pc:sldMk cId="196805635" sldId="310"/>
        </pc:sldMkLst>
      </pc:sldChg>
      <pc:sldChg chg="add">
        <pc:chgData name="Elizabeth &quot;Libby&quot; Rigo" userId="89faecd5-8b23-4a53-b24e-fca4cb9a6ab8" providerId="ADAL" clId="{28BFC791-8226-4499-9768-CABAB96C6394}" dt="2023-06-15T14:29:50.419" v="1"/>
        <pc:sldMkLst>
          <pc:docMk/>
          <pc:sldMk cId="1503995575" sldId="311"/>
        </pc:sldMkLst>
      </pc:sldChg>
      <pc:sldChg chg="add">
        <pc:chgData name="Elizabeth &quot;Libby&quot; Rigo" userId="89faecd5-8b23-4a53-b24e-fca4cb9a6ab8" providerId="ADAL" clId="{28BFC791-8226-4499-9768-CABAB96C6394}" dt="2023-06-15T14:29:50.419" v="1"/>
        <pc:sldMkLst>
          <pc:docMk/>
          <pc:sldMk cId="4243249648" sldId="312"/>
        </pc:sldMkLst>
      </pc:sldChg>
      <pc:sldChg chg="add">
        <pc:chgData name="Elizabeth &quot;Libby&quot; Rigo" userId="89faecd5-8b23-4a53-b24e-fca4cb9a6ab8" providerId="ADAL" clId="{28BFC791-8226-4499-9768-CABAB96C6394}" dt="2023-06-15T14:29:50.419" v="1"/>
        <pc:sldMkLst>
          <pc:docMk/>
          <pc:sldMk cId="2811631886" sldId="313"/>
        </pc:sldMkLst>
      </pc:sldChg>
      <pc:sldChg chg="add">
        <pc:chgData name="Elizabeth &quot;Libby&quot; Rigo" userId="89faecd5-8b23-4a53-b24e-fca4cb9a6ab8" providerId="ADAL" clId="{28BFC791-8226-4499-9768-CABAB96C6394}" dt="2023-06-15T14:29:50.419" v="1"/>
        <pc:sldMkLst>
          <pc:docMk/>
          <pc:sldMk cId="1819429534" sldId="314"/>
        </pc:sldMkLst>
      </pc:sldChg>
      <pc:sldChg chg="add">
        <pc:chgData name="Elizabeth &quot;Libby&quot; Rigo" userId="89faecd5-8b23-4a53-b24e-fca4cb9a6ab8" providerId="ADAL" clId="{28BFC791-8226-4499-9768-CABAB96C6394}" dt="2023-06-15T14:29:50.419" v="1"/>
        <pc:sldMkLst>
          <pc:docMk/>
          <pc:sldMk cId="3459449421" sldId="315"/>
        </pc:sldMkLst>
      </pc:sldChg>
      <pc:sldChg chg="add">
        <pc:chgData name="Elizabeth &quot;Libby&quot; Rigo" userId="89faecd5-8b23-4a53-b24e-fca4cb9a6ab8" providerId="ADAL" clId="{28BFC791-8226-4499-9768-CABAB96C6394}" dt="2023-06-15T14:29:50.419" v="1"/>
        <pc:sldMkLst>
          <pc:docMk/>
          <pc:sldMk cId="1414617338" sldId="316"/>
        </pc:sldMkLst>
      </pc:sldChg>
      <pc:sldChg chg="add">
        <pc:chgData name="Elizabeth &quot;Libby&quot; Rigo" userId="89faecd5-8b23-4a53-b24e-fca4cb9a6ab8" providerId="ADAL" clId="{28BFC791-8226-4499-9768-CABAB96C6394}" dt="2023-06-15T14:29:50.419" v="1"/>
        <pc:sldMkLst>
          <pc:docMk/>
          <pc:sldMk cId="2423454071" sldId="317"/>
        </pc:sldMkLst>
      </pc:sldChg>
      <pc:sldChg chg="add">
        <pc:chgData name="Elizabeth &quot;Libby&quot; Rigo" userId="89faecd5-8b23-4a53-b24e-fca4cb9a6ab8" providerId="ADAL" clId="{28BFC791-8226-4499-9768-CABAB96C6394}" dt="2023-06-15T14:29:50.419" v="1"/>
        <pc:sldMkLst>
          <pc:docMk/>
          <pc:sldMk cId="4027327225" sldId="318"/>
        </pc:sldMkLst>
      </pc:sldChg>
      <pc:sldChg chg="add">
        <pc:chgData name="Elizabeth &quot;Libby&quot; Rigo" userId="89faecd5-8b23-4a53-b24e-fca4cb9a6ab8" providerId="ADAL" clId="{28BFC791-8226-4499-9768-CABAB96C6394}" dt="2023-06-15T14:29:50.419" v="1"/>
        <pc:sldMkLst>
          <pc:docMk/>
          <pc:sldMk cId="670804232" sldId="319"/>
        </pc:sldMkLst>
      </pc:sldChg>
      <pc:sldChg chg="add">
        <pc:chgData name="Elizabeth &quot;Libby&quot; Rigo" userId="89faecd5-8b23-4a53-b24e-fca4cb9a6ab8" providerId="ADAL" clId="{28BFC791-8226-4499-9768-CABAB96C6394}" dt="2023-06-15T14:29:50.419" v="1"/>
        <pc:sldMkLst>
          <pc:docMk/>
          <pc:sldMk cId="4168085236" sldId="320"/>
        </pc:sldMkLst>
      </pc:sldChg>
      <pc:sldChg chg="add">
        <pc:chgData name="Elizabeth &quot;Libby&quot; Rigo" userId="89faecd5-8b23-4a53-b24e-fca4cb9a6ab8" providerId="ADAL" clId="{28BFC791-8226-4499-9768-CABAB96C6394}" dt="2023-06-15T14:29:50.419" v="1"/>
        <pc:sldMkLst>
          <pc:docMk/>
          <pc:sldMk cId="1267586020" sldId="321"/>
        </pc:sldMkLst>
      </pc:sldChg>
      <pc:sldChg chg="add">
        <pc:chgData name="Elizabeth &quot;Libby&quot; Rigo" userId="89faecd5-8b23-4a53-b24e-fca4cb9a6ab8" providerId="ADAL" clId="{28BFC791-8226-4499-9768-CABAB96C6394}" dt="2023-06-15T14:30:39.580" v="3"/>
        <pc:sldMkLst>
          <pc:docMk/>
          <pc:sldMk cId="1676420863" sldId="322"/>
        </pc:sldMkLst>
      </pc:sldChg>
      <pc:sldChg chg="add">
        <pc:chgData name="Elizabeth &quot;Libby&quot; Rigo" userId="89faecd5-8b23-4a53-b24e-fca4cb9a6ab8" providerId="ADAL" clId="{28BFC791-8226-4499-9768-CABAB96C6394}" dt="2023-06-15T14:30:42.579" v="5"/>
        <pc:sldMkLst>
          <pc:docMk/>
          <pc:sldMk cId="3457919251" sldId="323"/>
        </pc:sldMkLst>
      </pc:sldChg>
      <pc:sldChg chg="add">
        <pc:chgData name="Elizabeth &quot;Libby&quot; Rigo" userId="89faecd5-8b23-4a53-b24e-fca4cb9a6ab8" providerId="ADAL" clId="{28BFC791-8226-4499-9768-CABAB96C6394}" dt="2023-06-15T14:30:50.336" v="7"/>
        <pc:sldMkLst>
          <pc:docMk/>
          <pc:sldMk cId="4019736681" sldId="324"/>
        </pc:sldMkLst>
      </pc:sldChg>
      <pc:sldChg chg="new del">
        <pc:chgData name="Elizabeth &quot;Libby&quot; Rigo" userId="89faecd5-8b23-4a53-b24e-fca4cb9a6ab8" providerId="ADAL" clId="{28BFC791-8226-4499-9768-CABAB96C6394}" dt="2023-06-15T14:30:55.632" v="9" actId="2696"/>
        <pc:sldMkLst>
          <pc:docMk/>
          <pc:sldMk cId="890299984" sldId="325"/>
        </pc:sldMkLst>
      </pc:sldChg>
      <pc:sldMasterChg chg="add addSldLayout">
        <pc:chgData name="Elizabeth &quot;Libby&quot; Rigo" userId="89faecd5-8b23-4a53-b24e-fca4cb9a6ab8" providerId="ADAL" clId="{28BFC791-8226-4499-9768-CABAB96C6394}" dt="2023-06-15T14:29:50.418" v="0" actId="27028"/>
        <pc:sldMasterMkLst>
          <pc:docMk/>
          <pc:sldMasterMk cId="3751241734" sldId="2147484752"/>
        </pc:sldMasterMkLst>
        <pc:sldLayoutChg chg="add">
          <pc:chgData name="Elizabeth &quot;Libby&quot; Rigo" userId="89faecd5-8b23-4a53-b24e-fca4cb9a6ab8" providerId="ADAL" clId="{28BFC791-8226-4499-9768-CABAB96C6394}" dt="2023-06-15T14:29:50.418" v="0" actId="27028"/>
          <pc:sldLayoutMkLst>
            <pc:docMk/>
            <pc:sldMasterMk cId="3751241734" sldId="2147484752"/>
            <pc:sldLayoutMk cId="1419223609" sldId="2147484753"/>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532318598" sldId="2147484754"/>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3616797325" sldId="2147484755"/>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04216149" sldId="2147484756"/>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2397632930" sldId="2147484757"/>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2924506845" sldId="2147484758"/>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993614263" sldId="2147484759"/>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979433509" sldId="2147484760"/>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867055117" sldId="2147484761"/>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883840942" sldId="2147484762"/>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488821770" sldId="2147484763"/>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2502865207" sldId="2147484764"/>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2561435262" sldId="2147484765"/>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4218933416" sldId="2147484766"/>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770273080" sldId="2147484767"/>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045145430" sldId="2147484768"/>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1186176163" sldId="2147484769"/>
          </pc:sldLayoutMkLst>
        </pc:sldLayoutChg>
        <pc:sldLayoutChg chg="add">
          <pc:chgData name="Elizabeth &quot;Libby&quot; Rigo" userId="89faecd5-8b23-4a53-b24e-fca4cb9a6ab8" providerId="ADAL" clId="{28BFC791-8226-4499-9768-CABAB96C6394}" dt="2023-06-15T14:29:50.418" v="0" actId="27028"/>
          <pc:sldLayoutMkLst>
            <pc:docMk/>
            <pc:sldMasterMk cId="3751241734" sldId="2147484752"/>
            <pc:sldLayoutMk cId="654104462" sldId="2147484770"/>
          </pc:sldLayoutMkLst>
        </pc:sldLayoutChg>
      </pc:sldMasterChg>
    </pc:docChg>
  </pc:docChgLst>
  <pc:docChgLst>
    <pc:chgData name="Elizabeth &quot;Libby&quot; Rigo" userId="89faecd5-8b23-4a53-b24e-fca4cb9a6ab8" providerId="ADAL" clId="{85AD00DF-7F6D-455E-BD32-4A48F8667F7E}"/>
    <pc:docChg chg="custSel addSld delSld modSld sldOrd">
      <pc:chgData name="Elizabeth &quot;Libby&quot; Rigo" userId="89faecd5-8b23-4a53-b24e-fca4cb9a6ab8" providerId="ADAL" clId="{85AD00DF-7F6D-455E-BD32-4A48F8667F7E}" dt="2023-06-13T15:04:11.289" v="188" actId="1076"/>
      <pc:docMkLst>
        <pc:docMk/>
      </pc:docMkLst>
      <pc:sldChg chg="addSp modSp mod">
        <pc:chgData name="Elizabeth &quot;Libby&quot; Rigo" userId="89faecd5-8b23-4a53-b24e-fca4cb9a6ab8" providerId="ADAL" clId="{85AD00DF-7F6D-455E-BD32-4A48F8667F7E}" dt="2023-06-13T14:56:52.137" v="19" actId="1076"/>
        <pc:sldMkLst>
          <pc:docMk/>
          <pc:sldMk cId="210692698" sldId="270"/>
        </pc:sldMkLst>
        <pc:spChg chg="add mod">
          <ac:chgData name="Elizabeth &quot;Libby&quot; Rigo" userId="89faecd5-8b23-4a53-b24e-fca4cb9a6ab8" providerId="ADAL" clId="{85AD00DF-7F6D-455E-BD32-4A48F8667F7E}" dt="2023-06-13T14:56:52.137" v="19" actId="1076"/>
          <ac:spMkLst>
            <pc:docMk/>
            <pc:sldMk cId="210692698" sldId="270"/>
            <ac:spMk id="7" creationId="{38175F3B-9BFC-41EE-C24D-868D8B9C478B}"/>
          </ac:spMkLst>
        </pc:spChg>
      </pc:sldChg>
      <pc:sldChg chg="del">
        <pc:chgData name="Elizabeth &quot;Libby&quot; Rigo" userId="89faecd5-8b23-4a53-b24e-fca4cb9a6ab8" providerId="ADAL" clId="{85AD00DF-7F6D-455E-BD32-4A48F8667F7E}" dt="2023-06-13T15:00:11.500" v="167" actId="47"/>
        <pc:sldMkLst>
          <pc:docMk/>
          <pc:sldMk cId="1518570662" sldId="272"/>
        </pc:sldMkLst>
      </pc:sldChg>
      <pc:sldChg chg="addSp modSp mod">
        <pc:chgData name="Elizabeth &quot;Libby&quot; Rigo" userId="89faecd5-8b23-4a53-b24e-fca4cb9a6ab8" providerId="ADAL" clId="{85AD00DF-7F6D-455E-BD32-4A48F8667F7E}" dt="2023-06-13T15:04:11.289" v="188" actId="1076"/>
        <pc:sldMkLst>
          <pc:docMk/>
          <pc:sldMk cId="412208488" sldId="273"/>
        </pc:sldMkLst>
        <pc:picChg chg="add mod">
          <ac:chgData name="Elizabeth &quot;Libby&quot; Rigo" userId="89faecd5-8b23-4a53-b24e-fca4cb9a6ab8" providerId="ADAL" clId="{85AD00DF-7F6D-455E-BD32-4A48F8667F7E}" dt="2023-06-13T15:04:11.289" v="188" actId="1076"/>
          <ac:picMkLst>
            <pc:docMk/>
            <pc:sldMk cId="412208488" sldId="273"/>
            <ac:picMk id="3" creationId="{0450C569-30C6-4E84-0E2A-ABB6359828C2}"/>
          </ac:picMkLst>
        </pc:picChg>
      </pc:sldChg>
      <pc:sldChg chg="del">
        <pc:chgData name="Elizabeth &quot;Libby&quot; Rigo" userId="89faecd5-8b23-4a53-b24e-fca4cb9a6ab8" providerId="ADAL" clId="{85AD00DF-7F6D-455E-BD32-4A48F8667F7E}" dt="2023-06-13T15:01:16.432" v="178" actId="2696"/>
        <pc:sldMkLst>
          <pc:docMk/>
          <pc:sldMk cId="459176066" sldId="275"/>
        </pc:sldMkLst>
      </pc:sldChg>
      <pc:sldChg chg="addSp modSp add mod">
        <pc:chgData name="Elizabeth &quot;Libby&quot; Rigo" userId="89faecd5-8b23-4a53-b24e-fca4cb9a6ab8" providerId="ADAL" clId="{85AD00DF-7F6D-455E-BD32-4A48F8667F7E}" dt="2023-06-13T15:03:48.400" v="183" actId="1076"/>
        <pc:sldMkLst>
          <pc:docMk/>
          <pc:sldMk cId="956182108" sldId="276"/>
        </pc:sldMkLst>
        <pc:picChg chg="add mod">
          <ac:chgData name="Elizabeth &quot;Libby&quot; Rigo" userId="89faecd5-8b23-4a53-b24e-fca4cb9a6ab8" providerId="ADAL" clId="{85AD00DF-7F6D-455E-BD32-4A48F8667F7E}" dt="2023-06-13T15:03:48.400" v="183" actId="1076"/>
          <ac:picMkLst>
            <pc:docMk/>
            <pc:sldMk cId="956182108" sldId="276"/>
            <ac:picMk id="3" creationId="{A8C6BE61-E9D1-82E2-6CE8-43B3A1910103}"/>
          </ac:picMkLst>
        </pc:picChg>
      </pc:sldChg>
      <pc:sldChg chg="new del">
        <pc:chgData name="Elizabeth &quot;Libby&quot; Rigo" userId="89faecd5-8b23-4a53-b24e-fca4cb9a6ab8" providerId="ADAL" clId="{85AD00DF-7F6D-455E-BD32-4A48F8667F7E}" dt="2023-06-13T14:54:38.363" v="1" actId="2696"/>
        <pc:sldMkLst>
          <pc:docMk/>
          <pc:sldMk cId="3594549526" sldId="276"/>
        </pc:sldMkLst>
      </pc:sldChg>
      <pc:sldChg chg="addSp modSp add mod">
        <pc:chgData name="Elizabeth &quot;Libby&quot; Rigo" userId="89faecd5-8b23-4a53-b24e-fca4cb9a6ab8" providerId="ADAL" clId="{85AD00DF-7F6D-455E-BD32-4A48F8667F7E}" dt="2023-06-13T15:03:56.001" v="186" actId="1076"/>
        <pc:sldMkLst>
          <pc:docMk/>
          <pc:sldMk cId="636511718" sldId="277"/>
        </pc:sldMkLst>
        <pc:picChg chg="add mod">
          <ac:chgData name="Elizabeth &quot;Libby&quot; Rigo" userId="89faecd5-8b23-4a53-b24e-fca4cb9a6ab8" providerId="ADAL" clId="{85AD00DF-7F6D-455E-BD32-4A48F8667F7E}" dt="2023-06-13T15:03:56.001" v="186" actId="1076"/>
          <ac:picMkLst>
            <pc:docMk/>
            <pc:sldMk cId="636511718" sldId="277"/>
            <ac:picMk id="3" creationId="{1DC7AA6D-CB10-72D1-BE4C-39F43001AF12}"/>
          </ac:picMkLst>
        </pc:picChg>
      </pc:sldChg>
      <pc:sldChg chg="delSp modSp add mod">
        <pc:chgData name="Elizabeth &quot;Libby&quot; Rigo" userId="89faecd5-8b23-4a53-b24e-fca4cb9a6ab8" providerId="ADAL" clId="{85AD00DF-7F6D-455E-BD32-4A48F8667F7E}" dt="2023-06-13T14:59:42.810" v="166" actId="255"/>
        <pc:sldMkLst>
          <pc:docMk/>
          <pc:sldMk cId="1959263663" sldId="278"/>
        </pc:sldMkLst>
        <pc:spChg chg="mod">
          <ac:chgData name="Elizabeth &quot;Libby&quot; Rigo" userId="89faecd5-8b23-4a53-b24e-fca4cb9a6ab8" providerId="ADAL" clId="{85AD00DF-7F6D-455E-BD32-4A48F8667F7E}" dt="2023-06-13T14:59:42.810" v="166" actId="255"/>
          <ac:spMkLst>
            <pc:docMk/>
            <pc:sldMk cId="1959263663" sldId="278"/>
            <ac:spMk id="4" creationId="{A0973B10-8A7F-D21F-BAF7-37E7A354EF5D}"/>
          </ac:spMkLst>
        </pc:spChg>
        <pc:picChg chg="del">
          <ac:chgData name="Elizabeth &quot;Libby&quot; Rigo" userId="89faecd5-8b23-4a53-b24e-fca4cb9a6ab8" providerId="ADAL" clId="{85AD00DF-7F6D-455E-BD32-4A48F8667F7E}" dt="2023-06-13T14:58:01.579" v="32" actId="478"/>
          <ac:picMkLst>
            <pc:docMk/>
            <pc:sldMk cId="1959263663" sldId="278"/>
            <ac:picMk id="3" creationId="{1DC7AA6D-CB10-72D1-BE4C-39F43001AF12}"/>
          </ac:picMkLst>
        </pc:picChg>
      </pc:sldChg>
      <pc:sldChg chg="addSp delSp modSp add del mod ord">
        <pc:chgData name="Elizabeth &quot;Libby&quot; Rigo" userId="89faecd5-8b23-4a53-b24e-fca4cb9a6ab8" providerId="ADAL" clId="{85AD00DF-7F6D-455E-BD32-4A48F8667F7E}" dt="2023-06-13T15:00:28.364" v="172" actId="2696"/>
        <pc:sldMkLst>
          <pc:docMk/>
          <pc:sldMk cId="3903574317" sldId="279"/>
        </pc:sldMkLst>
        <pc:spChg chg="add mod">
          <ac:chgData name="Elizabeth &quot;Libby&quot; Rigo" userId="89faecd5-8b23-4a53-b24e-fca4cb9a6ab8" providerId="ADAL" clId="{85AD00DF-7F6D-455E-BD32-4A48F8667F7E}" dt="2023-06-13T15:00:23.455" v="171" actId="478"/>
          <ac:spMkLst>
            <pc:docMk/>
            <pc:sldMk cId="3903574317" sldId="279"/>
            <ac:spMk id="3" creationId="{4A36836D-DA0A-FBCF-EE91-D34A353E4F15}"/>
          </ac:spMkLst>
        </pc:spChg>
        <pc:spChg chg="del">
          <ac:chgData name="Elizabeth &quot;Libby&quot; Rigo" userId="89faecd5-8b23-4a53-b24e-fca4cb9a6ab8" providerId="ADAL" clId="{85AD00DF-7F6D-455E-BD32-4A48F8667F7E}" dt="2023-06-13T15:00:23.455" v="171" actId="478"/>
          <ac:spMkLst>
            <pc:docMk/>
            <pc:sldMk cId="3903574317" sldId="279"/>
            <ac:spMk id="4" creationId="{A0973B10-8A7F-D21F-BAF7-37E7A354EF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A0419-CCD8-4BA8-AFC2-24119C935CCD}"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6A21A-7E95-4617-8E02-5F6FA6BE1C69}" type="slidenum">
              <a:rPr lang="en-US" smtClean="0"/>
              <a:t>‹#›</a:t>
            </a:fld>
            <a:endParaRPr lang="en-US"/>
          </a:p>
        </p:txBody>
      </p:sp>
    </p:spTree>
    <p:extLst>
      <p:ext uri="{BB962C8B-B14F-4D97-AF65-F5344CB8AC3E}">
        <p14:creationId xmlns:p14="http://schemas.microsoft.com/office/powerpoint/2010/main" val="398058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888FE0A-BEB7-4DFE-A86F-4645BAD1511D}" type="slidenum">
              <a:rPr lang="en-US" smtClean="0"/>
              <a:t>12</a:t>
            </a:fld>
            <a:endParaRPr lang="en-US"/>
          </a:p>
        </p:txBody>
      </p:sp>
    </p:spTree>
    <p:extLst>
      <p:ext uri="{BB962C8B-B14F-4D97-AF65-F5344CB8AC3E}">
        <p14:creationId xmlns:p14="http://schemas.microsoft.com/office/powerpoint/2010/main" val="322703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054F8C-538A-4FFA-ADC3-867087EB1ED5}" type="slidenum">
              <a:rPr lang="en-US" smtClean="0"/>
              <a:t>34</a:t>
            </a:fld>
            <a:endParaRPr lang="en-US"/>
          </a:p>
        </p:txBody>
      </p:sp>
    </p:spTree>
    <p:extLst>
      <p:ext uri="{BB962C8B-B14F-4D97-AF65-F5344CB8AC3E}">
        <p14:creationId xmlns:p14="http://schemas.microsoft.com/office/powerpoint/2010/main" val="403409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region typically deploys nationally over 100 volunteers and staff every year to assist wildfires, floods, tornados and hurricanes </a:t>
            </a:r>
          </a:p>
        </p:txBody>
      </p:sp>
      <p:sp>
        <p:nvSpPr>
          <p:cNvPr id="4" name="Slide Number Placeholder 3"/>
          <p:cNvSpPr>
            <a:spLocks noGrp="1"/>
          </p:cNvSpPr>
          <p:nvPr>
            <p:ph type="sldNum" sz="quarter" idx="5"/>
          </p:nvPr>
        </p:nvSpPr>
        <p:spPr/>
        <p:txBody>
          <a:bodyPr/>
          <a:lstStyle/>
          <a:p>
            <a:fld id="{B0054F8C-538A-4FFA-ADC3-867087EB1ED5}" type="slidenum">
              <a:rPr lang="en-US" smtClean="0"/>
              <a:t>37</a:t>
            </a:fld>
            <a:endParaRPr lang="en-US"/>
          </a:p>
        </p:txBody>
      </p:sp>
    </p:spTree>
    <p:extLst>
      <p:ext uri="{BB962C8B-B14F-4D97-AF65-F5344CB8AC3E}">
        <p14:creationId xmlns:p14="http://schemas.microsoft.com/office/powerpoint/2010/main" val="339890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054F8C-538A-4FFA-ADC3-867087EB1ED5}" type="slidenum">
              <a:rPr lang="en-US" smtClean="0"/>
              <a:t>39</a:t>
            </a:fld>
            <a:endParaRPr lang="en-US"/>
          </a:p>
        </p:txBody>
      </p:sp>
    </p:spTree>
    <p:extLst>
      <p:ext uri="{BB962C8B-B14F-4D97-AF65-F5344CB8AC3E}">
        <p14:creationId xmlns:p14="http://schemas.microsoft.com/office/powerpoint/2010/main" val="356682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52388"/>
            <a:ext cx="4340225" cy="2441575"/>
          </a:xfrm>
        </p:spPr>
      </p:sp>
      <p:sp>
        <p:nvSpPr>
          <p:cNvPr id="3" name="Notes Placeholder 2"/>
          <p:cNvSpPr>
            <a:spLocks noGrp="1"/>
          </p:cNvSpPr>
          <p:nvPr>
            <p:ph type="body" idx="1"/>
          </p:nvPr>
        </p:nvSpPr>
        <p:spPr>
          <a:xfrm>
            <a:off x="401602" y="2610696"/>
            <a:ext cx="6419709" cy="5209858"/>
          </a:xfrm>
        </p:spPr>
        <p:txBody>
          <a:bodyPr/>
          <a:lstStyle/>
          <a:p>
            <a:endParaRPr lang="en-US" dirty="0"/>
          </a:p>
        </p:txBody>
      </p:sp>
      <p:sp>
        <p:nvSpPr>
          <p:cNvPr id="4" name="Slide Number Placeholder 3"/>
          <p:cNvSpPr>
            <a:spLocks noGrp="1"/>
          </p:cNvSpPr>
          <p:nvPr>
            <p:ph type="sldNum" sz="quarter" idx="5"/>
          </p:nvPr>
        </p:nvSpPr>
        <p:spPr/>
        <p:txBody>
          <a:bodyPr/>
          <a:lstStyle/>
          <a:p>
            <a:fld id="{FB5D112B-6A1E-4B07-A028-87898E026036}" type="slidenum">
              <a:rPr lang="en-US" smtClean="0"/>
              <a:t>14</a:t>
            </a:fld>
            <a:endParaRPr lang="en-US" dirty="0"/>
          </a:p>
        </p:txBody>
      </p:sp>
    </p:spTree>
    <p:extLst>
      <p:ext uri="{BB962C8B-B14F-4D97-AF65-F5344CB8AC3E}">
        <p14:creationId xmlns:p14="http://schemas.microsoft.com/office/powerpoint/2010/main" val="425283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buClr>
                <a:schemeClr val="tx2"/>
              </a:buClr>
            </a:pPr>
            <a:endParaRPr lang="en-US" sz="1200" b="1" dirty="0"/>
          </a:p>
          <a:p>
            <a:pPr>
              <a:spcBef>
                <a:spcPts val="600"/>
              </a:spcBef>
              <a:spcAft>
                <a:spcPts val="600"/>
              </a:spcAft>
              <a:buClr>
                <a:schemeClr val="tx2"/>
              </a:buClr>
            </a:pPr>
            <a:r>
              <a:rPr lang="en-US" sz="1200" b="1" dirty="0"/>
              <a:t> </a:t>
            </a:r>
          </a:p>
          <a:p>
            <a:endParaRPr lang="en-US" dirty="0"/>
          </a:p>
        </p:txBody>
      </p:sp>
      <p:sp>
        <p:nvSpPr>
          <p:cNvPr id="4" name="Slide Number Placeholder 3"/>
          <p:cNvSpPr>
            <a:spLocks noGrp="1"/>
          </p:cNvSpPr>
          <p:nvPr>
            <p:ph type="sldNum" sz="quarter" idx="5"/>
          </p:nvPr>
        </p:nvSpPr>
        <p:spPr/>
        <p:txBody>
          <a:bodyPr/>
          <a:lstStyle/>
          <a:p>
            <a:fld id="{5A073034-3611-49B2-A9D3-B91D7842C72F}" type="slidenum">
              <a:rPr lang="en-US" smtClean="0"/>
              <a:t>16</a:t>
            </a:fld>
            <a:endParaRPr lang="en-US"/>
          </a:p>
        </p:txBody>
      </p:sp>
    </p:spTree>
    <p:extLst>
      <p:ext uri="{BB962C8B-B14F-4D97-AF65-F5344CB8AC3E}">
        <p14:creationId xmlns:p14="http://schemas.microsoft.com/office/powerpoint/2010/main" val="26765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054F8C-538A-4FFA-ADC3-867087EB1ED5}" type="slidenum">
              <a:rPr lang="en-US" smtClean="0"/>
              <a:t>24</a:t>
            </a:fld>
            <a:endParaRPr lang="en-US"/>
          </a:p>
        </p:txBody>
      </p:sp>
    </p:spTree>
    <p:extLst>
      <p:ext uri="{BB962C8B-B14F-4D97-AF65-F5344CB8AC3E}">
        <p14:creationId xmlns:p14="http://schemas.microsoft.com/office/powerpoint/2010/main" val="356847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of blood supply.    In order to respond the event must be a disaster event – damage assessment.   Funding is through donor dollars.  90 % of the work done by volunteers</a:t>
            </a:r>
          </a:p>
        </p:txBody>
      </p:sp>
      <p:sp>
        <p:nvSpPr>
          <p:cNvPr id="4" name="Slide Number Placeholder 3"/>
          <p:cNvSpPr>
            <a:spLocks noGrp="1"/>
          </p:cNvSpPr>
          <p:nvPr>
            <p:ph type="sldNum" sz="quarter" idx="5"/>
          </p:nvPr>
        </p:nvSpPr>
        <p:spPr/>
        <p:txBody>
          <a:bodyPr/>
          <a:lstStyle/>
          <a:p>
            <a:fld id="{B0054F8C-538A-4FFA-ADC3-867087EB1ED5}" type="slidenum">
              <a:rPr lang="en-US" smtClean="0"/>
              <a:t>25</a:t>
            </a:fld>
            <a:endParaRPr lang="en-US"/>
          </a:p>
        </p:txBody>
      </p:sp>
    </p:spTree>
    <p:extLst>
      <p:ext uri="{BB962C8B-B14F-4D97-AF65-F5344CB8AC3E}">
        <p14:creationId xmlns:p14="http://schemas.microsoft.com/office/powerpoint/2010/main" val="425810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E72E0BB-CCA7-4D39-95F9-AB250E025D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35EA90B8-81D1-4478-B34D-7F644738C7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dirty="0"/>
              <a:t>The Red Cross Mission is delivered through these 5 lines of service.</a:t>
            </a:r>
          </a:p>
          <a:p>
            <a:pPr marL="171450" indent="-171450">
              <a:buFont typeface="Arial" panose="020B0604020202020204" pitchFamily="34" charset="0"/>
              <a:buChar char="•"/>
            </a:pPr>
            <a:r>
              <a:rPr lang="en-US" altLang="en-US" dirty="0"/>
              <a:t>Training Services– </a:t>
            </a:r>
            <a:r>
              <a:rPr lang="en-US" dirty="0"/>
              <a:t>Our training and educational programs help to save lives and empower people to respond to disasters and other life-threatening emergencies. Class offerings include CPR, First Aid and water safety, just to name a few.  </a:t>
            </a:r>
            <a:endParaRPr lang="en-US" altLang="en-US" dirty="0"/>
          </a:p>
          <a:p>
            <a:pPr marL="171450" indent="-171450">
              <a:buFont typeface="Arial" panose="020B0604020202020204" pitchFamily="34" charset="0"/>
              <a:buChar char="•"/>
            </a:pPr>
            <a:r>
              <a:rPr lang="en-US" altLang="en-US" dirty="0"/>
              <a:t>Biomedical Services – For more than 60 years, we have been committed to ensuring the availability of safe blood and blood products to help meet America’s blood needs. </a:t>
            </a:r>
          </a:p>
          <a:p>
            <a:pPr marL="171450" indent="-171450">
              <a:buFont typeface="Arial" panose="020B0604020202020204" pitchFamily="34" charset="0"/>
              <a:buChar char="•"/>
            </a:pPr>
            <a:r>
              <a:rPr lang="en-US" altLang="en-US" dirty="0"/>
              <a:t>Disaster Cycle Services – From small to large disasters, we provide a safe place to stay, food to eat, health and mental health services and give out emergency supplies to those who are impacted by disaster. We also provide disaster preparedness education and free smoke alarm installations free of charge. </a:t>
            </a:r>
          </a:p>
          <a:p>
            <a:pPr marL="171450" indent="-171450">
              <a:buFont typeface="Arial" panose="020B0604020202020204" pitchFamily="34" charset="0"/>
              <a:buChar char="•"/>
            </a:pPr>
            <a:r>
              <a:rPr lang="en-US" altLang="en-US" dirty="0"/>
              <a:t>Services to the Armed Forces – We </a:t>
            </a:r>
            <a:r>
              <a:rPr lang="en-US" dirty="0"/>
              <a:t>support our active-duty military members, National Guard and Reserve members, veterans and their families in various ways from emergency communication to reintegration help. </a:t>
            </a:r>
            <a:endParaRPr lang="en-US" altLang="en-US" dirty="0"/>
          </a:p>
          <a:p>
            <a:pPr marL="171450" indent="-171450">
              <a:buFont typeface="Arial" panose="020B0604020202020204" pitchFamily="34" charset="0"/>
              <a:buChar char="•"/>
            </a:pPr>
            <a:r>
              <a:rPr lang="en-US" altLang="en-US" dirty="0"/>
              <a:t>International Services – We provide reconnection services for families who have been separated by war, disaster or migration around the world. We also work with partners to ensure children across the world are properly vaccinated. </a:t>
            </a:r>
          </a:p>
          <a:p>
            <a:pPr>
              <a:buFontTx/>
              <a:buChar char="•"/>
            </a:pPr>
            <a:endParaRPr lang="en-US" altLang="en-US" dirty="0"/>
          </a:p>
          <a:p>
            <a:pPr>
              <a:buFontTx/>
              <a:buNone/>
            </a:pPr>
            <a:r>
              <a:rPr lang="en-US" altLang="en-US" dirty="0"/>
              <a:t>There are volunteer opportunities within all the lines of service but, due to this health crisis, many of our roles have transitioned to virtual or have been put on hold as we practice social distancing.  </a:t>
            </a:r>
          </a:p>
          <a:p>
            <a:pPr>
              <a:buFontTx/>
              <a:buNone/>
            </a:pPr>
            <a:endParaRPr lang="en-US" altLang="en-US" dirty="0"/>
          </a:p>
          <a:p>
            <a:pPr>
              <a:buFontTx/>
              <a:buNone/>
            </a:pPr>
            <a:r>
              <a:rPr lang="en-US" altLang="en-US" b="1" dirty="0"/>
              <a:t>[click animations</a:t>
            </a:r>
            <a:r>
              <a:rPr lang="en-US" altLang="en-US" dirty="0"/>
              <a:t>]However, some of our roles have become more critical. Today we will highlight how you can support Disaster relief efforts and our vital blood collections services. </a:t>
            </a:r>
          </a:p>
        </p:txBody>
      </p:sp>
    </p:spTree>
    <p:extLst>
      <p:ext uri="{BB962C8B-B14F-4D97-AF65-F5344CB8AC3E}">
        <p14:creationId xmlns:p14="http://schemas.microsoft.com/office/powerpoint/2010/main" val="224079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about 40 volunteers and staff who respond 24/7 265 in all weather.  We developed procedures to respond during safely during COVID.   Late night calls are the most rewarding – I am here to help.  There is no charge for the assistance we provide. </a:t>
            </a:r>
          </a:p>
        </p:txBody>
      </p:sp>
      <p:sp>
        <p:nvSpPr>
          <p:cNvPr id="4" name="Slide Number Placeholder 3"/>
          <p:cNvSpPr>
            <a:spLocks noGrp="1"/>
          </p:cNvSpPr>
          <p:nvPr>
            <p:ph type="sldNum" sz="quarter" idx="5"/>
          </p:nvPr>
        </p:nvSpPr>
        <p:spPr/>
        <p:txBody>
          <a:bodyPr/>
          <a:lstStyle/>
          <a:p>
            <a:fld id="{B0054F8C-538A-4FFA-ADC3-867087EB1ED5}" type="slidenum">
              <a:rPr lang="en-US" smtClean="0"/>
              <a:t>27</a:t>
            </a:fld>
            <a:endParaRPr lang="en-US"/>
          </a:p>
        </p:txBody>
      </p:sp>
    </p:spTree>
    <p:extLst>
      <p:ext uri="{BB962C8B-B14F-4D97-AF65-F5344CB8AC3E}">
        <p14:creationId xmlns:p14="http://schemas.microsoft.com/office/powerpoint/2010/main" val="327831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$1.2m     Neo Chapter $350,0000 </a:t>
            </a:r>
          </a:p>
        </p:txBody>
      </p:sp>
      <p:sp>
        <p:nvSpPr>
          <p:cNvPr id="4" name="Slide Number Placeholder 3"/>
          <p:cNvSpPr>
            <a:spLocks noGrp="1"/>
          </p:cNvSpPr>
          <p:nvPr>
            <p:ph type="sldNum" sz="quarter" idx="5"/>
          </p:nvPr>
        </p:nvSpPr>
        <p:spPr/>
        <p:txBody>
          <a:bodyPr/>
          <a:lstStyle/>
          <a:p>
            <a:fld id="{B0054F8C-538A-4FFA-ADC3-867087EB1ED5}" type="slidenum">
              <a:rPr lang="en-US" smtClean="0"/>
              <a:t>28</a:t>
            </a:fld>
            <a:endParaRPr lang="en-US"/>
          </a:p>
        </p:txBody>
      </p:sp>
    </p:spTree>
    <p:extLst>
      <p:ext uri="{BB962C8B-B14F-4D97-AF65-F5344CB8AC3E}">
        <p14:creationId xmlns:p14="http://schemas.microsoft.com/office/powerpoint/2010/main" val="2866161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about 40 volunteers and staff who respond 24/7 265 in all weather.  We developed procedures to respond during safely during COVID.   Late night calls are the most rewarding – I am here to help.  There is no charge for the assistance we provide. </a:t>
            </a:r>
          </a:p>
        </p:txBody>
      </p:sp>
      <p:sp>
        <p:nvSpPr>
          <p:cNvPr id="4" name="Slide Number Placeholder 3"/>
          <p:cNvSpPr>
            <a:spLocks noGrp="1"/>
          </p:cNvSpPr>
          <p:nvPr>
            <p:ph type="sldNum" sz="quarter" idx="5"/>
          </p:nvPr>
        </p:nvSpPr>
        <p:spPr/>
        <p:txBody>
          <a:bodyPr/>
          <a:lstStyle/>
          <a:p>
            <a:fld id="{B0054F8C-538A-4FFA-ADC3-867087EB1ED5}" type="slidenum">
              <a:rPr lang="en-US" smtClean="0"/>
              <a:t>29</a:t>
            </a:fld>
            <a:endParaRPr lang="en-US"/>
          </a:p>
        </p:txBody>
      </p:sp>
    </p:spTree>
    <p:extLst>
      <p:ext uri="{BB962C8B-B14F-4D97-AF65-F5344CB8AC3E}">
        <p14:creationId xmlns:p14="http://schemas.microsoft.com/office/powerpoint/2010/main" val="3497669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F0DC5-C161-464C-9A84-20FA038A48AB}"/>
              </a:ext>
            </a:extLst>
          </p:cNvPr>
          <p:cNvSpPr/>
          <p:nvPr/>
        </p:nvSpPr>
        <p:spPr>
          <a:xfrm>
            <a:off x="0" y="4489451"/>
            <a:ext cx="12192000" cy="2371725"/>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9">
            <a:extLst>
              <a:ext uri="{FF2B5EF4-FFF2-40B4-BE49-F238E27FC236}">
                <a16:creationId xmlns:a16="http://schemas.microsoft.com/office/drawing/2014/main" id="{A645BEC9-E8DD-4DF8-A9B7-792ADD0A99B2}"/>
              </a:ext>
            </a:extLst>
          </p:cNvPr>
          <p:cNvPicPr>
            <a:picLocks noChangeAspect="1"/>
          </p:cNvPicPr>
          <p:nvPr/>
        </p:nvPicPr>
        <p:blipFill>
          <a:blip r:embed="rId3">
            <a:extLst>
              <a:ext uri="{28A0092B-C50C-407E-A947-70E740481C1C}">
                <a14:useLocalDpi xmlns:a14="http://schemas.microsoft.com/office/drawing/2010/main" val="0"/>
              </a:ext>
            </a:extLst>
          </a:blip>
          <a:srcRect t="11873" b="14413"/>
          <a:stretch>
            <a:fillRect/>
          </a:stretch>
        </p:blipFill>
        <p:spPr bwMode="auto">
          <a:xfrm>
            <a:off x="0" y="-3175"/>
            <a:ext cx="12192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86E130-5B67-4F2C-B516-C2C6BDBEA809}"/>
              </a:ext>
            </a:extLst>
          </p:cNvPr>
          <p:cNvSpPr txBox="1"/>
          <p:nvPr/>
        </p:nvSpPr>
        <p:spPr>
          <a:xfrm>
            <a:off x="3117851" y="4562475"/>
            <a:ext cx="8659283" cy="3698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800"/>
          </a:p>
        </p:txBody>
      </p:sp>
      <p:cxnSp>
        <p:nvCxnSpPr>
          <p:cNvPr id="6" name="Straight Connector 5">
            <a:extLst>
              <a:ext uri="{FF2B5EF4-FFF2-40B4-BE49-F238E27FC236}">
                <a16:creationId xmlns:a16="http://schemas.microsoft.com/office/drawing/2014/main" id="{9D40C147-347C-4157-8884-FAAFCD56EA82}"/>
              </a:ext>
            </a:extLst>
          </p:cNvPr>
          <p:cNvCxnSpPr/>
          <p:nvPr/>
        </p:nvCxnSpPr>
        <p:spPr>
          <a:xfrm>
            <a:off x="0" y="4567238"/>
            <a:ext cx="12192000"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itle 7"/>
          <p:cNvSpPr>
            <a:spLocks noGrp="1"/>
          </p:cNvSpPr>
          <p:nvPr>
            <p:ph type="ctrTitle"/>
          </p:nvPr>
        </p:nvSpPr>
        <p:spPr>
          <a:xfrm>
            <a:off x="1229810" y="4938800"/>
            <a:ext cx="9742999" cy="1615962"/>
          </a:xfrm>
          <a:prstGeom prst="rect">
            <a:avLst/>
          </a:prstGeom>
        </p:spPr>
        <p:txBody>
          <a:bodyPr>
            <a:normAutofit/>
          </a:bodyPr>
          <a:lstStyle>
            <a:lvl1pPr>
              <a:lnSpc>
                <a:spcPct val="100000"/>
              </a:lnSpc>
              <a:defRPr sz="4400" cap="none" baseline="0">
                <a:solidFill>
                  <a:srgbClr val="FFFFFF"/>
                </a:solidFill>
              </a:defRPr>
            </a:lvl1pPr>
          </a:lstStyle>
          <a:p>
            <a:r>
              <a:rPr lang="en-US"/>
              <a:t>Click to edit Master title style</a:t>
            </a:r>
          </a:p>
        </p:txBody>
      </p:sp>
    </p:spTree>
    <p:extLst>
      <p:ext uri="{BB962C8B-B14F-4D97-AF65-F5344CB8AC3E}">
        <p14:creationId xmlns:p14="http://schemas.microsoft.com/office/powerpoint/2010/main" val="1854917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609600" y="695084"/>
            <a:ext cx="10972800" cy="1143000"/>
          </a:xfrm>
          <a:prstGeom prst="rect">
            <a:avLst/>
          </a:prstGeom>
          <a:noFill/>
          <a:ln>
            <a:noFill/>
          </a:ln>
        </p:spPr>
        <p:txBody>
          <a:bodyPr/>
          <a:lstStyle/>
          <a:p>
            <a:pPr lvl="0"/>
            <a:r>
              <a:rPr lang="en-US" altLang="en-US"/>
              <a:t>Click to edit Master title style</a:t>
            </a:r>
          </a:p>
        </p:txBody>
      </p:sp>
      <p:sp>
        <p:nvSpPr>
          <p:cNvPr id="11" name="Text Placeholder 2"/>
          <p:cNvSpPr>
            <a:spLocks noGrp="1"/>
          </p:cNvSpPr>
          <p:nvPr>
            <p:ph idx="1"/>
          </p:nvPr>
        </p:nvSpPr>
        <p:spPr bwMode="auto">
          <a:xfrm>
            <a:off x="609600" y="2058734"/>
            <a:ext cx="10972800" cy="3916363"/>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spTree>
    <p:extLst>
      <p:ext uri="{BB962C8B-B14F-4D97-AF65-F5344CB8AC3E}">
        <p14:creationId xmlns:p14="http://schemas.microsoft.com/office/powerpoint/2010/main" val="388191617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6/15/2023</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7E5358A4-EB92-4759-B284-DE58CF415FDD}" type="datetimeFigureOut">
              <a:rPr lang="en-US" smtClean="0"/>
              <a:t>6/15/2023</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57F6EDA9-9082-4D34-A6E5-8BD826C2D8BF}"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1922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358A4-EB92-4759-B284-DE58CF415FD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532318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358A4-EB92-4759-B284-DE58CF415FD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3616797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04216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358A4-EB92-4759-B284-DE58CF415FDD}"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2397632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358A4-EB92-4759-B284-DE58CF415FDD}"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292450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358A4-EB92-4759-B284-DE58CF415FDD}"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99361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620203" y="697736"/>
            <a:ext cx="10972800" cy="1143000"/>
          </a:xfrm>
        </p:spPr>
        <p:txBody>
          <a:bodyPr/>
          <a:lstStyle>
            <a:lvl1pPr>
              <a:defRPr sz="4400"/>
            </a:lvl1pPr>
          </a:lstStyle>
          <a:p>
            <a:r>
              <a:rPr lang="en-US"/>
              <a:t>Click to edit Master title style</a:t>
            </a:r>
          </a:p>
        </p:txBody>
      </p:sp>
      <p:sp>
        <p:nvSpPr>
          <p:cNvPr id="10" name="Content Placeholder 2"/>
          <p:cNvSpPr>
            <a:spLocks noGrp="1"/>
          </p:cNvSpPr>
          <p:nvPr>
            <p:ph sz="half" idx="1"/>
          </p:nvPr>
        </p:nvSpPr>
        <p:spPr>
          <a:xfrm>
            <a:off x="620203" y="2132480"/>
            <a:ext cx="5384800" cy="3992563"/>
          </a:xfrm>
        </p:spPr>
        <p:txBody>
          <a:bodyPr/>
          <a:lstStyle>
            <a:lvl1pPr>
              <a:lnSpc>
                <a:spcPts val="3000"/>
              </a:lnSpc>
              <a:spcBef>
                <a:spcPts val="0"/>
              </a:spcBef>
              <a:defRPr sz="2800"/>
            </a:lvl1pPr>
            <a:lvl2pPr>
              <a:lnSpc>
                <a:spcPts val="2600"/>
              </a:lnSpc>
              <a:spcBef>
                <a:spcPts val="300"/>
              </a:spcBef>
              <a:defRPr sz="2400"/>
            </a:lvl2pPr>
            <a:lvl3pPr>
              <a:lnSpc>
                <a:spcPts val="2200"/>
              </a:lnSpc>
              <a:spcBef>
                <a:spcPts val="300"/>
              </a:spcBef>
              <a:defRPr sz="2000"/>
            </a:lvl3pPr>
            <a:lvl4pPr>
              <a:lnSpc>
                <a:spcPts val="2000"/>
              </a:lnSpc>
              <a:spcBef>
                <a:spcPts val="300"/>
              </a:spcBef>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3"/>
          <p:cNvSpPr>
            <a:spLocks noGrp="1"/>
          </p:cNvSpPr>
          <p:nvPr>
            <p:ph sz="half" idx="2"/>
          </p:nvPr>
        </p:nvSpPr>
        <p:spPr>
          <a:xfrm>
            <a:off x="6208203" y="2132480"/>
            <a:ext cx="5384800" cy="3992563"/>
          </a:xfrm>
        </p:spPr>
        <p:txBody>
          <a:bodyPr/>
          <a:lstStyle>
            <a:lvl1pPr>
              <a:lnSpc>
                <a:spcPts val="3000"/>
              </a:lnSpc>
              <a:spcBef>
                <a:spcPts val="300"/>
              </a:spcBef>
              <a:defRPr sz="2800"/>
            </a:lvl1pPr>
            <a:lvl2pPr>
              <a:lnSpc>
                <a:spcPts val="2600"/>
              </a:lnSpc>
              <a:spcBef>
                <a:spcPts val="300"/>
              </a:spcBef>
              <a:defRPr sz="2400"/>
            </a:lvl2pPr>
            <a:lvl3pPr>
              <a:lnSpc>
                <a:spcPts val="2200"/>
              </a:lnSpc>
              <a:spcBef>
                <a:spcPts val="300"/>
              </a:spcBef>
              <a:defRPr sz="2000"/>
            </a:lvl3pPr>
            <a:lvl4pPr>
              <a:lnSpc>
                <a:spcPts val="2000"/>
              </a:lnSpc>
              <a:spcBef>
                <a:spcPts val="300"/>
              </a:spcBef>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0343768"/>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97943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867055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883840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488821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02865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358A4-EB92-4759-B284-DE58CF415FD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2561435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5358A4-EB92-4759-B284-DE58CF415FDD}"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4218933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5358A4-EB92-4759-B284-DE58CF415FDD}"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770273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358A4-EB92-4759-B284-DE58CF415FD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045145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358A4-EB92-4759-B284-DE58CF415FD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118617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609600" y="696978"/>
            <a:ext cx="10972800" cy="1143000"/>
          </a:xfrm>
        </p:spPr>
        <p:txBody>
          <a:bodyPr/>
          <a:lstStyle>
            <a:lvl1pPr>
              <a:defRPr/>
            </a:lvl1pPr>
          </a:lstStyle>
          <a:p>
            <a:r>
              <a:rPr lang="en-US"/>
              <a:t>Click to edit Master title style</a:t>
            </a:r>
          </a:p>
        </p:txBody>
      </p:sp>
      <p:sp>
        <p:nvSpPr>
          <p:cNvPr id="12" name="Text Placeholder 2"/>
          <p:cNvSpPr>
            <a:spLocks noGrp="1"/>
          </p:cNvSpPr>
          <p:nvPr>
            <p:ph type="body" idx="1"/>
          </p:nvPr>
        </p:nvSpPr>
        <p:spPr>
          <a:xfrm>
            <a:off x="609600" y="2262662"/>
            <a:ext cx="5386917" cy="639762"/>
          </a:xfrm>
        </p:spPr>
        <p:txBody>
          <a:bodyPr anchor="b"/>
          <a:lstStyle>
            <a:lvl1pPr marL="0" indent="0">
              <a:lnSpc>
                <a:spcPts val="26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2"/>
          </p:nvPr>
        </p:nvSpPr>
        <p:spPr>
          <a:xfrm>
            <a:off x="609600" y="2978624"/>
            <a:ext cx="5386917" cy="3048001"/>
          </a:xfrm>
        </p:spPr>
        <p:txBody>
          <a:bodyPr/>
          <a:lstStyle>
            <a:lvl1pPr>
              <a:lnSpc>
                <a:spcPts val="2600"/>
              </a:lnSpc>
              <a:spcBef>
                <a:spcPts val="300"/>
              </a:spcBef>
              <a:defRPr sz="2400"/>
            </a:lvl1pPr>
            <a:lvl2pPr>
              <a:lnSpc>
                <a:spcPts val="2200"/>
              </a:lnSpc>
              <a:spcBef>
                <a:spcPts val="300"/>
              </a:spcBef>
              <a:defRPr sz="2000"/>
            </a:lvl2pPr>
            <a:lvl3pPr>
              <a:lnSpc>
                <a:spcPts val="2000"/>
              </a:lnSpc>
              <a:spcBef>
                <a:spcPts val="300"/>
              </a:spcBef>
              <a:defRPr sz="1800"/>
            </a:lvl3pPr>
            <a:lvl4pPr>
              <a:lnSpc>
                <a:spcPts val="1800"/>
              </a:lnSpc>
              <a:spcBef>
                <a:spcPts val="300"/>
              </a:spcBef>
              <a:defRPr sz="1600"/>
            </a:lvl4pPr>
            <a:lvl5pPr>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3"/>
          </p:nvPr>
        </p:nvSpPr>
        <p:spPr>
          <a:xfrm>
            <a:off x="6193368" y="2262662"/>
            <a:ext cx="5389033" cy="639762"/>
          </a:xfrm>
        </p:spPr>
        <p:txBody>
          <a:bodyPr anchor="b"/>
          <a:lstStyle>
            <a:lvl1pPr marL="0" indent="0">
              <a:lnSpc>
                <a:spcPts val="26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4"/>
          </p:nvPr>
        </p:nvSpPr>
        <p:spPr>
          <a:xfrm>
            <a:off x="6193368" y="2978624"/>
            <a:ext cx="5389033" cy="3048001"/>
          </a:xfrm>
        </p:spPr>
        <p:txBody>
          <a:bodyPr/>
          <a:lstStyle>
            <a:lvl1pPr>
              <a:lnSpc>
                <a:spcPts val="2600"/>
              </a:lnSpc>
              <a:spcBef>
                <a:spcPts val="300"/>
              </a:spcBef>
              <a:defRPr sz="2400"/>
            </a:lvl1pPr>
            <a:lvl2pPr>
              <a:lnSpc>
                <a:spcPts val="2200"/>
              </a:lnSpc>
              <a:spcBef>
                <a:spcPts val="300"/>
              </a:spcBef>
              <a:defRPr sz="2000"/>
            </a:lvl2pPr>
            <a:lvl3pPr>
              <a:lnSpc>
                <a:spcPts val="2000"/>
              </a:lnSpc>
              <a:spcBef>
                <a:spcPts val="300"/>
              </a:spcBef>
              <a:defRPr sz="1800"/>
            </a:lvl3pPr>
            <a:lvl4pPr>
              <a:lnSpc>
                <a:spcPts val="1800"/>
              </a:lnSpc>
              <a:spcBef>
                <a:spcPts val="300"/>
              </a:spcBef>
              <a:defRPr sz="1600"/>
            </a:lvl4pPr>
            <a:lvl5pPr>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36187047"/>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39D3-5692-4668-99A0-E88E3634E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C70E5-41E4-4277-B39D-15D13E0342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2AEB-EAC1-4631-A09B-7832047D1FE5}"/>
              </a:ext>
            </a:extLst>
          </p:cNvPr>
          <p:cNvSpPr>
            <a:spLocks noGrp="1"/>
          </p:cNvSpPr>
          <p:nvPr>
            <p:ph type="dt" sz="half" idx="10"/>
          </p:nvPr>
        </p:nvSpPr>
        <p:spPr/>
        <p:txBody>
          <a:bodyPr/>
          <a:lstStyle/>
          <a:p>
            <a:fld id="{7E5358A4-EB92-4759-B284-DE58CF415FDD}" type="datetimeFigureOut">
              <a:rPr lang="en-US" smtClean="0"/>
              <a:t>6/15/2023</a:t>
            </a:fld>
            <a:endParaRPr lang="en-US"/>
          </a:p>
        </p:txBody>
      </p:sp>
      <p:sp>
        <p:nvSpPr>
          <p:cNvPr id="5" name="Footer Placeholder 4">
            <a:extLst>
              <a:ext uri="{FF2B5EF4-FFF2-40B4-BE49-F238E27FC236}">
                <a16:creationId xmlns:a16="http://schemas.microsoft.com/office/drawing/2014/main" id="{C1E50702-2906-4C89-BDE0-00FE0FB4D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CDE3B-D580-440E-9511-C889E0B92CE1}"/>
              </a:ext>
            </a:extLst>
          </p:cNvPr>
          <p:cNvSpPr>
            <a:spLocks noGrp="1"/>
          </p:cNvSpPr>
          <p:nvPr>
            <p:ph type="sldNum" sz="quarter" idx="12"/>
          </p:nvPr>
        </p:nvSpPr>
        <p:spPr/>
        <p:txBody>
          <a:bodyPr/>
          <a:lstStyle/>
          <a:p>
            <a:fld id="{57F6EDA9-9082-4D34-A6E5-8BD826C2D8BF}" type="slidenum">
              <a:rPr lang="en-US" smtClean="0"/>
              <a:t>‹#›</a:t>
            </a:fld>
            <a:endParaRPr lang="en-US"/>
          </a:p>
        </p:txBody>
      </p:sp>
    </p:spTree>
    <p:extLst>
      <p:ext uri="{BB962C8B-B14F-4D97-AF65-F5344CB8AC3E}">
        <p14:creationId xmlns:p14="http://schemas.microsoft.com/office/powerpoint/2010/main" val="65410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F80-4677-421A-8B1C-9B5129BC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19B4DA-7411-4778-B38C-167CA26A3C04}"/>
              </a:ext>
            </a:extLst>
          </p:cNvPr>
          <p:cNvSpPr>
            <a:spLocks noGrp="1"/>
          </p:cNvSpPr>
          <p:nvPr>
            <p:ph type="dt" sz="half" idx="10"/>
          </p:nvPr>
        </p:nvSpPr>
        <p:spPr/>
        <p:txBody>
          <a:bodyPr/>
          <a:lstStyle/>
          <a:p>
            <a:fld id="{D6D1BE52-AA72-4FC8-8FA5-6B5F06C5772A}" type="datetimeFigureOut">
              <a:rPr lang="en-US" smtClean="0"/>
              <a:t>6/15/2023</a:t>
            </a:fld>
            <a:endParaRPr lang="en-US"/>
          </a:p>
        </p:txBody>
      </p:sp>
      <p:sp>
        <p:nvSpPr>
          <p:cNvPr id="4" name="Footer Placeholder 3">
            <a:extLst>
              <a:ext uri="{FF2B5EF4-FFF2-40B4-BE49-F238E27FC236}">
                <a16:creationId xmlns:a16="http://schemas.microsoft.com/office/drawing/2014/main" id="{AB123B48-A86B-4A2B-8CF0-641C872EB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D98DA1-7806-4C3F-9FDC-15B7D4F4F8F5}"/>
              </a:ext>
            </a:extLst>
          </p:cNvPr>
          <p:cNvSpPr>
            <a:spLocks noGrp="1"/>
          </p:cNvSpPr>
          <p:nvPr>
            <p:ph type="sldNum" sz="quarter" idx="12"/>
          </p:nvPr>
        </p:nvSpPr>
        <p:spPr/>
        <p:txBody>
          <a:bodyPr/>
          <a:lstStyle/>
          <a:p>
            <a:fld id="{70DE536D-8EDF-4291-AC73-BD51F94D95EC}" type="slidenum">
              <a:rPr lang="en-US" smtClean="0"/>
              <a:t>‹#›</a:t>
            </a:fld>
            <a:endParaRPr lang="en-US"/>
          </a:p>
        </p:txBody>
      </p:sp>
    </p:spTree>
    <p:extLst>
      <p:ext uri="{BB962C8B-B14F-4D97-AF65-F5344CB8AC3E}">
        <p14:creationId xmlns:p14="http://schemas.microsoft.com/office/powerpoint/2010/main" val="81547857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9CAE-CCA8-4A3C-A5B4-3FE54828E8EF}"/>
              </a:ext>
            </a:extLst>
          </p:cNvPr>
          <p:cNvSpPr>
            <a:spLocks noGrp="1"/>
          </p:cNvSpPr>
          <p:nvPr>
            <p:ph type="title"/>
          </p:nvPr>
        </p:nvSpPr>
        <p:spPr>
          <a:xfrm>
            <a:off x="4064000" y="0"/>
            <a:ext cx="8128000" cy="1143000"/>
          </a:xfrm>
        </p:spPr>
        <p:txBody>
          <a:bodyPr/>
          <a:lstStyle/>
          <a:p>
            <a:r>
              <a:rPr lang="en-US"/>
              <a:t>Click to edit Master title style</a:t>
            </a:r>
          </a:p>
        </p:txBody>
      </p:sp>
      <p:sp>
        <p:nvSpPr>
          <p:cNvPr id="3" name="Chart Placeholder 2">
            <a:extLst>
              <a:ext uri="{FF2B5EF4-FFF2-40B4-BE49-F238E27FC236}">
                <a16:creationId xmlns:a16="http://schemas.microsoft.com/office/drawing/2014/main" id="{79C6DDD5-9950-44EC-B21E-289388C5478E}"/>
              </a:ext>
            </a:extLst>
          </p:cNvPr>
          <p:cNvSpPr>
            <a:spLocks noGrp="1"/>
          </p:cNvSpPr>
          <p:nvPr>
            <p:ph type="chart" idx="1"/>
          </p:nvPr>
        </p:nvSpPr>
        <p:spPr>
          <a:xfrm>
            <a:off x="1828800" y="1470025"/>
            <a:ext cx="10363200" cy="4114800"/>
          </a:xfrm>
        </p:spPr>
        <p:txBody>
          <a:bodyPr/>
          <a:lstStyle/>
          <a:p>
            <a:endParaRPr lang="en-US"/>
          </a:p>
        </p:txBody>
      </p:sp>
    </p:spTree>
    <p:extLst>
      <p:ext uri="{BB962C8B-B14F-4D97-AF65-F5344CB8AC3E}">
        <p14:creationId xmlns:p14="http://schemas.microsoft.com/office/powerpoint/2010/main" val="22810604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0E4AAE8-42D6-48BD-B300-F0DC8246D0E9}"/>
              </a:ext>
            </a:extLst>
          </p:cNvPr>
          <p:cNvSpPr>
            <a:spLocks noGrp="1"/>
          </p:cNvSpPr>
          <p:nvPr>
            <p:ph type="dt" sz="half" idx="10"/>
          </p:nvPr>
        </p:nvSpPr>
        <p:spPr>
          <a:xfrm>
            <a:off x="1549400" y="6243638"/>
            <a:ext cx="2540000" cy="457200"/>
          </a:xfrm>
          <a:prstGeom prst="rect">
            <a:avLst/>
          </a:prstGeom>
        </p:spPr>
        <p:txBody>
          <a:bodyPr/>
          <a:lstStyle>
            <a:lvl1pPr eaLnBrk="0" hangingPunct="0">
              <a:defRPr/>
            </a:lvl1pPr>
          </a:lstStyle>
          <a:p>
            <a:pPr>
              <a:defRPr/>
            </a:pPr>
            <a:endParaRPr lang="en-US"/>
          </a:p>
        </p:txBody>
      </p:sp>
      <p:sp>
        <p:nvSpPr>
          <p:cNvPr id="4" name="Footer Placeholder 3">
            <a:extLst>
              <a:ext uri="{FF2B5EF4-FFF2-40B4-BE49-F238E27FC236}">
                <a16:creationId xmlns:a16="http://schemas.microsoft.com/office/drawing/2014/main" id="{80296232-BC11-4373-8F8B-C32C96C43B7F}"/>
              </a:ext>
            </a:extLst>
          </p:cNvPr>
          <p:cNvSpPr>
            <a:spLocks noGrp="1"/>
          </p:cNvSpPr>
          <p:nvPr>
            <p:ph type="ftr" sz="quarter" idx="11"/>
          </p:nvPr>
        </p:nvSpPr>
        <p:spPr>
          <a:xfrm>
            <a:off x="4876800" y="6243638"/>
            <a:ext cx="3860800" cy="457200"/>
          </a:xfrm>
          <a:prstGeom prst="rect">
            <a:avLst/>
          </a:prstGeom>
        </p:spPr>
        <p:txBody>
          <a:bodyPr/>
          <a:lstStyle>
            <a:lvl1pPr eaLnBrk="0" hangingPunct="0">
              <a:defRPr/>
            </a:lvl1pPr>
          </a:lstStyle>
          <a:p>
            <a:pPr>
              <a:defRPr/>
            </a:pPr>
            <a:endParaRPr lang="en-US"/>
          </a:p>
        </p:txBody>
      </p:sp>
      <p:sp>
        <p:nvSpPr>
          <p:cNvPr id="5" name="Slide Number Placeholder 4">
            <a:extLst>
              <a:ext uri="{FF2B5EF4-FFF2-40B4-BE49-F238E27FC236}">
                <a16:creationId xmlns:a16="http://schemas.microsoft.com/office/drawing/2014/main" id="{5E73775B-2944-476F-8BC4-C2EC67230238}"/>
              </a:ext>
            </a:extLst>
          </p:cNvPr>
          <p:cNvSpPr>
            <a:spLocks noGrp="1"/>
          </p:cNvSpPr>
          <p:nvPr>
            <p:ph type="sldNum" sz="quarter" idx="12"/>
          </p:nvPr>
        </p:nvSpPr>
        <p:spPr>
          <a:xfrm>
            <a:off x="9389533" y="6243638"/>
            <a:ext cx="2540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pPr>
              <a:defRPr/>
            </a:pPr>
            <a:fld id="{50F0648F-AFCB-437F-8CF3-E820803A7656}" type="slidenum">
              <a:rPr lang="en-US" altLang="en-US"/>
              <a:pPr>
                <a:defRPr/>
              </a:pPr>
              <a:t>‹#›</a:t>
            </a:fld>
            <a:endParaRPr lang="en-US" altLang="en-US"/>
          </a:p>
        </p:txBody>
      </p:sp>
    </p:spTree>
    <p:extLst>
      <p:ext uri="{BB962C8B-B14F-4D97-AF65-F5344CB8AC3E}">
        <p14:creationId xmlns:p14="http://schemas.microsoft.com/office/powerpoint/2010/main" val="275289114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89589369-071F-4E95-9912-C48506201604}"/>
              </a:ext>
            </a:extLst>
          </p:cNvPr>
          <p:cNvSpPr>
            <a:spLocks noGrp="1"/>
          </p:cNvSpPr>
          <p:nvPr>
            <p:ph type="dt" sz="half" idx="10"/>
          </p:nvPr>
        </p:nvSpPr>
        <p:spPr>
          <a:xfrm>
            <a:off x="8970433" y="6408739"/>
            <a:ext cx="2559051" cy="365125"/>
          </a:xfrm>
          <a:prstGeom prst="rect">
            <a:avLst/>
          </a:prstGeom>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DC61A1F5-83AA-495C-88BF-BB7F9B5392D9}"/>
              </a:ext>
            </a:extLst>
          </p:cNvPr>
          <p:cNvSpPr>
            <a:spLocks noGrp="1"/>
          </p:cNvSpPr>
          <p:nvPr>
            <p:ph type="ftr" sz="quarter" idx="11"/>
          </p:nvPr>
        </p:nvSpPr>
        <p:spPr>
          <a:xfrm>
            <a:off x="5839884" y="6408739"/>
            <a:ext cx="3134783" cy="365125"/>
          </a:xfrm>
          <a:prstGeom prst="rect">
            <a:avLst/>
          </a:prstGeom>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75029095-D0DA-485A-9BDB-8B6DB1CC0B82}"/>
              </a:ext>
            </a:extLst>
          </p:cNvPr>
          <p:cNvSpPr>
            <a:spLocks noGrp="1"/>
          </p:cNvSpPr>
          <p:nvPr>
            <p:ph type="sldNum" sz="quarter" idx="12"/>
          </p:nvPr>
        </p:nvSpPr>
        <p:spPr>
          <a:xfrm>
            <a:off x="11529484" y="6408739"/>
            <a:ext cx="488949"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C1619C2-3BBD-4659-AEF2-3B0129A7E11B}" type="slidenum">
              <a:rPr lang="en-US" altLang="en-US"/>
              <a:pPr>
                <a:defRPr/>
              </a:pPr>
              <a:t>‹#›</a:t>
            </a:fld>
            <a:endParaRPr lang="en-US" altLang="en-US"/>
          </a:p>
        </p:txBody>
      </p:sp>
    </p:spTree>
    <p:extLst>
      <p:ext uri="{BB962C8B-B14F-4D97-AF65-F5344CB8AC3E}">
        <p14:creationId xmlns:p14="http://schemas.microsoft.com/office/powerpoint/2010/main" val="3320817893"/>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7.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5A27B2-0214-4897-8771-D7B7C39A8A2C}"/>
              </a:ext>
            </a:extLst>
          </p:cNvPr>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27" name="Title Placeholder 1">
            <a:extLst>
              <a:ext uri="{FF2B5EF4-FFF2-40B4-BE49-F238E27FC236}">
                <a16:creationId xmlns:a16="http://schemas.microsoft.com/office/drawing/2014/main" id="{9A1B7DF4-B56C-403A-8CF1-F20ABB798ED2}"/>
              </a:ext>
            </a:extLst>
          </p:cNvPr>
          <p:cNvSpPr>
            <a:spLocks noGrp="1"/>
          </p:cNvSpPr>
          <p:nvPr>
            <p:ph type="title"/>
          </p:nvPr>
        </p:nvSpPr>
        <p:spPr bwMode="auto">
          <a:xfrm>
            <a:off x="609600"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F89A1E19-1D6D-4AA0-BDC0-78A09212FDB9}"/>
              </a:ext>
            </a:extLst>
          </p:cNvPr>
          <p:cNvSpPr>
            <a:spLocks noGrp="1"/>
          </p:cNvSpPr>
          <p:nvPr>
            <p:ph type="body" idx="1"/>
          </p:nvPr>
        </p:nvSpPr>
        <p:spPr bwMode="auto">
          <a:xfrm>
            <a:off x="609600" y="2063751"/>
            <a:ext cx="109728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pic>
        <p:nvPicPr>
          <p:cNvPr id="1029" name="Picture 4">
            <a:extLst>
              <a:ext uri="{FF2B5EF4-FFF2-40B4-BE49-F238E27FC236}">
                <a16:creationId xmlns:a16="http://schemas.microsoft.com/office/drawing/2014/main" id="{0DFF0648-A28A-47CB-97B8-B2833FF913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0733" y="6192839"/>
            <a:ext cx="27432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466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69" r:id="rId7"/>
    <p:sldLayoutId id="2147483670" r:id="rId8"/>
  </p:sldLayoutIdLst>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txStyles>
    <p:titleStyle>
      <a:lvl1pPr algn="l" rtl="0" eaLnBrk="1" fontAlgn="base" hangingPunct="1">
        <a:lnSpc>
          <a:spcPts val="4200"/>
        </a:lnSpc>
        <a:spcBef>
          <a:spcPct val="0"/>
        </a:spcBef>
        <a:spcAft>
          <a:spcPct val="0"/>
        </a:spcAft>
        <a:defRPr sz="4400" b="1" kern="1200">
          <a:solidFill>
            <a:srgbClr val="F46A1F"/>
          </a:solidFill>
          <a:latin typeface="Rockwell"/>
          <a:ea typeface="Rockwell" pitchFamily="18" charset="0"/>
          <a:cs typeface="Rockwell"/>
        </a:defRPr>
      </a:lvl1pPr>
      <a:lvl2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2pPr>
      <a:lvl3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3pPr>
      <a:lvl4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4pPr>
      <a:lvl5pPr algn="l" rtl="0" eaLnBrk="1" fontAlgn="base" hangingPunct="1">
        <a:lnSpc>
          <a:spcPts val="4200"/>
        </a:lnSpc>
        <a:spcBef>
          <a:spcPct val="0"/>
        </a:spcBef>
        <a:spcAft>
          <a:spcPct val="0"/>
        </a:spcAft>
        <a:defRPr sz="4400" b="1">
          <a:solidFill>
            <a:srgbClr val="F46A1F"/>
          </a:solidFill>
          <a:latin typeface="Rockwell" pitchFamily="18" charset="0"/>
          <a:ea typeface="Rockwell" pitchFamily="18" charset="0"/>
          <a:cs typeface="Rockwell" pitchFamily="18" charset="0"/>
        </a:defRPr>
      </a:lvl5pPr>
      <a:lvl6pPr marL="4572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6pPr>
      <a:lvl7pPr marL="9144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7pPr>
      <a:lvl8pPr marL="13716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8pPr>
      <a:lvl9pPr marL="1828800" algn="l" rtl="0" eaLnBrk="1" fontAlgn="base" hangingPunct="1">
        <a:lnSpc>
          <a:spcPts val="4000"/>
        </a:lnSpc>
        <a:spcBef>
          <a:spcPct val="0"/>
        </a:spcBef>
        <a:spcAft>
          <a:spcPct val="0"/>
        </a:spcAft>
        <a:defRPr sz="4000" b="1">
          <a:solidFill>
            <a:schemeClr val="tx2"/>
          </a:solidFill>
          <a:latin typeface="Rockwell" pitchFamily="18" charset="0"/>
          <a:ea typeface="Rockwell" pitchFamily="18" charset="0"/>
          <a:cs typeface="Rockwell" pitchFamily="18" charset="0"/>
        </a:defRPr>
      </a:lvl9pPr>
    </p:titleStyle>
    <p:bodyStyle>
      <a:lvl1pPr marL="347663" indent="-347663" algn="l" rtl="0" eaLnBrk="1" fontAlgn="base" hangingPunct="1">
        <a:lnSpc>
          <a:spcPts val="3000"/>
        </a:lnSpc>
        <a:spcBef>
          <a:spcPts val="1200"/>
        </a:spcBef>
        <a:spcAft>
          <a:spcPct val="0"/>
        </a:spcAft>
        <a:buClr>
          <a:srgbClr val="F46A1F"/>
        </a:buClr>
        <a:buSzPct val="100000"/>
        <a:buFont typeface="Courier New" panose="02070309020205020404" pitchFamily="49" charset="0"/>
        <a:buChar char="o"/>
        <a:defRPr sz="2800" kern="1200">
          <a:solidFill>
            <a:schemeClr val="tx1"/>
          </a:solidFill>
          <a:latin typeface="Arial"/>
          <a:ea typeface="Arial" charset="0"/>
          <a:cs typeface="Arial"/>
        </a:defRPr>
      </a:lvl1pPr>
      <a:lvl2pPr marL="566738" indent="-219075" algn="l" rtl="0" eaLnBrk="1" fontAlgn="base" hangingPunct="1">
        <a:lnSpc>
          <a:spcPts val="2600"/>
        </a:lnSpc>
        <a:spcBef>
          <a:spcPts val="600"/>
        </a:spcBef>
        <a:spcAft>
          <a:spcPct val="0"/>
        </a:spcAft>
        <a:buClr>
          <a:srgbClr val="F46A1F"/>
        </a:buClr>
        <a:buSzPct val="100000"/>
        <a:buFont typeface="Arial" panose="020B0604020202020204" pitchFamily="34" charset="0"/>
        <a:buChar char="•"/>
        <a:defRPr sz="2400" kern="1200">
          <a:solidFill>
            <a:schemeClr val="tx1"/>
          </a:solidFill>
          <a:latin typeface="Arial"/>
          <a:ea typeface="Arial" charset="0"/>
          <a:cs typeface="Arial"/>
        </a:defRPr>
      </a:lvl2pPr>
      <a:lvl3pPr marL="798513" indent="-231775" algn="l" rtl="0" eaLnBrk="1" fontAlgn="base" hangingPunct="1">
        <a:lnSpc>
          <a:spcPts val="2200"/>
        </a:lnSpc>
        <a:spcBef>
          <a:spcPts val="600"/>
        </a:spcBef>
        <a:spcAft>
          <a:spcPct val="0"/>
        </a:spcAft>
        <a:buClr>
          <a:srgbClr val="F46A1F"/>
        </a:buClr>
        <a:buSzPct val="100000"/>
        <a:buFont typeface="Courier New" panose="02070309020205020404" pitchFamily="49" charset="0"/>
        <a:buChar char="o"/>
        <a:defRPr sz="2000" kern="1200">
          <a:solidFill>
            <a:schemeClr val="tx1"/>
          </a:solidFill>
          <a:latin typeface="Arial"/>
          <a:ea typeface="Arial" charset="0"/>
          <a:cs typeface="Arial"/>
        </a:defRPr>
      </a:lvl3pPr>
      <a:lvl4pPr marL="1030288" indent="-231775" algn="l" rtl="0" eaLnBrk="1" fontAlgn="base" hangingPunct="1">
        <a:lnSpc>
          <a:spcPts val="1600"/>
        </a:lnSpc>
        <a:spcBef>
          <a:spcPts val="600"/>
        </a:spcBef>
        <a:spcAft>
          <a:spcPct val="0"/>
        </a:spcAft>
        <a:buClr>
          <a:srgbClr val="F46A1F"/>
        </a:buClr>
        <a:buSzPct val="100000"/>
        <a:buFont typeface="Arial" panose="020B0604020202020204" pitchFamily="34" charset="0"/>
        <a:buChar char="•"/>
        <a:defRPr sz="1400" kern="1200">
          <a:solidFill>
            <a:schemeClr val="tx1"/>
          </a:solidFill>
          <a:latin typeface="Arial"/>
          <a:ea typeface="Arial" charset="0"/>
          <a:cs typeface="Arial"/>
        </a:defRPr>
      </a:lvl4pPr>
      <a:lvl5pPr marL="1828800" indent="-228600" algn="l" rtl="0" eaLnBrk="1" fontAlgn="base" hangingPunct="1">
        <a:spcBef>
          <a:spcPts val="400"/>
        </a:spcBef>
        <a:spcAft>
          <a:spcPct val="0"/>
        </a:spcAft>
        <a:buClr>
          <a:schemeClr val="tx2"/>
        </a:buClr>
        <a:buSzPct val="65000"/>
        <a:buFont typeface="Courier New" panose="02070309020205020404" pitchFamily="49" charset="0"/>
        <a:buChar char="o"/>
        <a:defRPr sz="1600" kern="1200">
          <a:solidFill>
            <a:schemeClr val="tx1"/>
          </a:solidFill>
          <a:latin typeface="Arial"/>
          <a:ea typeface="Arial" charset="0"/>
          <a:cs typeface="Arial"/>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2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6/15/2023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778" r:id="rId1"/>
    <p:sldLayoutId id="2147483777"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6/15/2023</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7E5358A4-EB92-4759-B284-DE58CF415FDD}" type="datetimeFigureOut">
              <a:rPr lang="en-US" smtClean="0"/>
              <a:t>6/15/2023</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57F6EDA9-9082-4D34-A6E5-8BD826C2D8BF}" type="slidenum">
              <a:rPr lang="en-US" smtClean="0"/>
              <a:t>‹#›</a:t>
            </a:fld>
            <a:endParaRPr lang="en-US"/>
          </a:p>
        </p:txBody>
      </p:sp>
    </p:spTree>
    <p:extLst>
      <p:ext uri="{BB962C8B-B14F-4D97-AF65-F5344CB8AC3E}">
        <p14:creationId xmlns:p14="http://schemas.microsoft.com/office/powerpoint/2010/main" val="3751241734"/>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66" r:id="rId14"/>
    <p:sldLayoutId id="2147484767" r:id="rId15"/>
    <p:sldLayoutId id="2147484768" r:id="rId16"/>
    <p:sldLayoutId id="2147484769" r:id="rId17"/>
    <p:sldLayoutId id="2147484770"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EsInVyaSI6ImJwMjpjbGljayIsImJ1bGxldGluX2lkIjoiMjAyMTAzMzAuMzc5ODUwMTEiLCJ1cmwiOiJodHRwczovL2luZm8uYndjLm9oaW8uZ292L3dwcy9wb3J0YWwvZ292L2J3Yy9mb3ItZW1wbG95ZXJzL3NhZmV0eS1hbmQtdHJhaW5pbmcvc2FmZXR5LWdyYW50cy9UcmVuY2hTYWZldHlHcmFudCJ9.oP_-yXGquQbDikBcek8DJ9L8Kq05EnuxplswNSuIPf4/s/1433380709/br/101214290092-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lnks.gd/l/eyJhbGciOiJIUzI1NiJ9.eyJidWxsZXRpbl9saW5rX2lkIjoxMDQsInVyaSI6ImJwMjpjbGljayIsImJ1bGxldGluX2lkIjoiMjAyMTAzMzAuMzc5ODUwMTEiLCJ1cmwiOiJodHRwczovL2luZm8uYndjLm9oaW8uZ292L3dwcy9wb3J0YWwvZ292L2J3Yy9mb3ItZW1wbG95ZXJzL3NhZmV0eS1hbmQtdHJhaW5pbmcvc2FmZXR5LWdyYW50cy9zY2hvb2wtc2FmZXR5LWdyYW50In0.jEsf8IQdq7WcHij7Rx6xiW-R_ZaRdJcfVCN73zvQ3eE/s/1433380709/br/101214290092-l" TargetMode="External"/><Relationship Id="rId5" Type="http://schemas.openxmlformats.org/officeDocument/2006/relationships/hyperlink" Target="https://lnks.gd/l/eyJhbGciOiJIUzI1NiJ9.eyJidWxsZXRpbl9saW5rX2lkIjoxMDMsInVyaSI6ImJwMjpjbGljayIsImJ1bGxldGluX2lkIjoiMjAyMTAzMzAuMzc5ODUwMTEiLCJ1cmwiOiJodHRwczovL2luZm8uYndjLm9oaW8uZ292L3dwcy9wb3J0YWwvZ292L2J3Yy9mb3ItZW1wbG95ZXJzL3NhZmV0eS1hbmQtdHJhaW5pbmcvc2FmZXR5LWdyYW50cy9kZXZlbG9wbWVudGFsLWRpc2FiaWxpdGllcy0lMjhld3BkZCUyOS1ncmFudCJ9.aXhHLKNCZUANWtei3UYbad8P-MDap4sLOf5H60k6oDQ/s/1433380709/br/101214290092-l" TargetMode="External"/><Relationship Id="rId4" Type="http://schemas.openxmlformats.org/officeDocument/2006/relationships/hyperlink" Target="https://lnks.gd/l/eyJhbGciOiJIUzI1NiJ9.eyJidWxsZXRpbl9saW5rX2lkIjoxMDIsInVyaSI6ImJwMjpjbGljayIsImJ1bGxldGluX2lkIjoiMjAyMTAzMzAuMzc5ODUwMTEiLCJ1cmwiOiJodHRwczovL2luZm8uYndjLm9oaW8uZ292L3dwcy9wb3J0YWwvZ292L2J3Yy9mb3ItZW1wbG95ZXJzL3NhZmV0eS1hbmQtdHJhaW5pbmcvc2FmZXR5LWdyYW50cy9maXJlZmlnaHRlci0lMjhmZWVlZyUyOS1ncmFudCJ9.13J7xnLdDpzk1kkyQd-oRkn7avO0MlglUG5ODDuA4f0/s/1433380709/br/101214290092-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www.covenantwealthadvisors.com/post/how-tax-loss-harvesting-work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5.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62.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jpe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6.jpe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eg"/><Relationship Id="rId1" Type="http://schemas.openxmlformats.org/officeDocument/2006/relationships/slideLayout" Target="../slideLayouts/slideLayout40.xml"/><Relationship Id="rId5" Type="http://schemas.openxmlformats.org/officeDocument/2006/relationships/image" Target="../media/image89.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0.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29A8123E-F3E2-DC1F-7F76-15AF34FED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6" y="4642234"/>
            <a:ext cx="6236863" cy="1108773"/>
          </a:xfrm>
          <a:prstGeom prst="rect">
            <a:avLst/>
          </a:prstGeom>
        </p:spPr>
      </p:pic>
    </p:spTree>
    <p:extLst>
      <p:ext uri="{BB962C8B-B14F-4D97-AF65-F5344CB8AC3E}">
        <p14:creationId xmlns:p14="http://schemas.microsoft.com/office/powerpoint/2010/main" val="348105310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icture containing text, menu, book, yellow&#10;&#10;Description automatically generated">
            <a:extLst>
              <a:ext uri="{FF2B5EF4-FFF2-40B4-BE49-F238E27FC236}">
                <a16:creationId xmlns:a16="http://schemas.microsoft.com/office/drawing/2014/main" id="{1DC7AA6D-CB10-72D1-BE4C-39F43001A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452" y="-387096"/>
            <a:ext cx="7245096" cy="7245096"/>
          </a:xfrm>
          <a:prstGeom prst="rect">
            <a:avLst/>
          </a:prstGeom>
        </p:spPr>
      </p:pic>
    </p:spTree>
    <p:extLst>
      <p:ext uri="{BB962C8B-B14F-4D97-AF65-F5344CB8AC3E}">
        <p14:creationId xmlns:p14="http://schemas.microsoft.com/office/powerpoint/2010/main" val="63651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a:xfrm>
            <a:off x="-1335315" y="544853"/>
            <a:ext cx="14862629" cy="3885066"/>
          </a:xfrm>
        </p:spPr>
        <p:txBody>
          <a:bodyPr>
            <a:normAutofit/>
          </a:bodyPr>
          <a:lstStyle/>
          <a:p>
            <a:r>
              <a:rPr lang="en-US" sz="7500" b="1" dirty="0">
                <a:solidFill>
                  <a:schemeClr val="bg1"/>
                </a:solidFill>
              </a:rPr>
              <a:t>Enroll TODAY at www.solonchamber.com/wrsc</a:t>
            </a:r>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5926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D307-F6AB-4200-8973-E479475D2783}"/>
              </a:ext>
            </a:extLst>
          </p:cNvPr>
          <p:cNvSpPr>
            <a:spLocks noGrp="1"/>
          </p:cNvSpPr>
          <p:nvPr>
            <p:ph type="title"/>
          </p:nvPr>
        </p:nvSpPr>
        <p:spPr/>
        <p:txBody>
          <a:bodyPr/>
          <a:lstStyle/>
          <a:p>
            <a:r>
              <a:rPr lang="en-US" dirty="0"/>
              <a:t>Private Employers Important Dates </a:t>
            </a:r>
          </a:p>
        </p:txBody>
      </p:sp>
      <p:sp>
        <p:nvSpPr>
          <p:cNvPr id="3" name="Content Placeholder 2">
            <a:extLst>
              <a:ext uri="{FF2B5EF4-FFF2-40B4-BE49-F238E27FC236}">
                <a16:creationId xmlns:a16="http://schemas.microsoft.com/office/drawing/2014/main" id="{9AC5BA38-D2BE-459C-A833-40752181A79E}"/>
              </a:ext>
            </a:extLst>
          </p:cNvPr>
          <p:cNvSpPr>
            <a:spLocks noGrp="1"/>
          </p:cNvSpPr>
          <p:nvPr>
            <p:ph idx="1"/>
          </p:nvPr>
        </p:nvSpPr>
        <p:spPr>
          <a:xfrm>
            <a:off x="609600" y="1425801"/>
            <a:ext cx="10972800" cy="5030755"/>
          </a:xfrm>
        </p:spPr>
        <p:txBody>
          <a:bodyPr/>
          <a:lstStyle/>
          <a:p>
            <a:pPr marL="0" lvl="1" indent="0">
              <a:lnSpc>
                <a:spcPct val="100000"/>
              </a:lnSpc>
              <a:spcBef>
                <a:spcPts val="1200"/>
              </a:spcBef>
              <a:buNone/>
              <a:defRPr/>
            </a:pPr>
            <a:r>
              <a:rPr lang="en-US" sz="2800" b="1" i="0" u="sng" dirty="0">
                <a:solidFill>
                  <a:srgbClr val="4A4A4A"/>
                </a:solidFill>
                <a:effectLst/>
                <a:latin typeface="+mn-lt"/>
              </a:rPr>
              <a:t>June 21</a:t>
            </a:r>
            <a:endParaRPr lang="en-US" sz="2800" b="0" i="0" u="sng" dirty="0">
              <a:solidFill>
                <a:srgbClr val="4A4A4A"/>
              </a:solidFill>
              <a:effectLst/>
              <a:latin typeface="+mn-lt"/>
            </a:endParaRPr>
          </a:p>
          <a:p>
            <a:pPr marL="342900" lvl="1" indent="-342900">
              <a:lnSpc>
                <a:spcPct val="100000"/>
              </a:lnSpc>
              <a:spcBef>
                <a:spcPts val="1200"/>
              </a:spcBef>
              <a:defRPr/>
            </a:pPr>
            <a:r>
              <a:rPr lang="en-US" b="0" i="0" dirty="0">
                <a:solidFill>
                  <a:srgbClr val="4A4A4A"/>
                </a:solidFill>
                <a:effectLst/>
                <a:latin typeface="+mn-lt"/>
              </a:rPr>
              <a:t>Policy year 2023 first installment due</a:t>
            </a:r>
          </a:p>
          <a:p>
            <a:pPr marL="0" lvl="1" indent="0">
              <a:lnSpc>
                <a:spcPct val="100000"/>
              </a:lnSpc>
              <a:spcBef>
                <a:spcPts val="1200"/>
              </a:spcBef>
              <a:buNone/>
              <a:defRPr/>
            </a:pPr>
            <a:endParaRPr lang="en-US" b="0" i="0" dirty="0">
              <a:solidFill>
                <a:srgbClr val="4A4A4A"/>
              </a:solidFill>
              <a:effectLst/>
              <a:latin typeface="+mn-lt"/>
            </a:endParaRPr>
          </a:p>
          <a:p>
            <a:pPr marL="0" lvl="1" indent="0">
              <a:lnSpc>
                <a:spcPct val="100000"/>
              </a:lnSpc>
              <a:spcBef>
                <a:spcPts val="1200"/>
              </a:spcBef>
              <a:buNone/>
              <a:defRPr/>
            </a:pPr>
            <a:r>
              <a:rPr lang="en-US" sz="2800" b="1" u="sng" dirty="0">
                <a:solidFill>
                  <a:srgbClr val="4A4A4A"/>
                </a:solidFill>
                <a:latin typeface="+mn-lt"/>
              </a:rPr>
              <a:t>June 30</a:t>
            </a:r>
          </a:p>
          <a:p>
            <a:pPr marL="342900" lvl="1" indent="-342900">
              <a:lnSpc>
                <a:spcPct val="100000"/>
              </a:lnSpc>
              <a:spcBef>
                <a:spcPts val="1200"/>
              </a:spcBef>
              <a:defRPr/>
            </a:pPr>
            <a:r>
              <a:rPr lang="en-US" dirty="0">
                <a:solidFill>
                  <a:srgbClr val="4A4A4A"/>
                </a:solidFill>
                <a:latin typeface="+mn-lt"/>
              </a:rPr>
              <a:t>Deadline for Industry-Specific Safety Program (ISSP) loss prevention activities</a:t>
            </a:r>
          </a:p>
          <a:p>
            <a:pPr marL="342900" lvl="1" indent="-342900">
              <a:lnSpc>
                <a:spcPct val="100000"/>
              </a:lnSpc>
              <a:spcBef>
                <a:spcPts val="1200"/>
              </a:spcBef>
              <a:defRPr/>
            </a:pPr>
            <a:r>
              <a:rPr lang="en-US" dirty="0">
                <a:solidFill>
                  <a:srgbClr val="4A4A4A"/>
                </a:solidFill>
                <a:latin typeface="+mn-lt"/>
              </a:rPr>
              <a:t>Policy Activity Rebate (PAR) deadline to complete and record activities</a:t>
            </a:r>
          </a:p>
          <a:p>
            <a:pPr marL="342900" lvl="1" indent="-342900">
              <a:lnSpc>
                <a:spcPct val="100000"/>
              </a:lnSpc>
              <a:spcBef>
                <a:spcPts val="1200"/>
              </a:spcBef>
              <a:defRPr/>
            </a:pPr>
            <a:r>
              <a:rPr lang="en-US" dirty="0">
                <a:solidFill>
                  <a:srgbClr val="4A4A4A"/>
                </a:solidFill>
                <a:latin typeface="+mn-lt"/>
              </a:rPr>
              <a:t>Deadline for Grow Ohio safety requirements if coverage became effective between July 1 and Dec. 31</a:t>
            </a:r>
          </a:p>
        </p:txBody>
      </p:sp>
    </p:spTree>
    <p:extLst>
      <p:ext uri="{BB962C8B-B14F-4D97-AF65-F5344CB8AC3E}">
        <p14:creationId xmlns:p14="http://schemas.microsoft.com/office/powerpoint/2010/main" val="179618092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9303-7B6B-4901-98F5-1C6A894808DE}"/>
              </a:ext>
            </a:extLst>
          </p:cNvPr>
          <p:cNvSpPr>
            <a:spLocks noGrp="1"/>
          </p:cNvSpPr>
          <p:nvPr>
            <p:ph type="title"/>
          </p:nvPr>
        </p:nvSpPr>
        <p:spPr/>
        <p:txBody>
          <a:bodyPr/>
          <a:lstStyle/>
          <a:p>
            <a:r>
              <a:rPr lang="en-US" b="1" dirty="0">
                <a:solidFill>
                  <a:schemeClr val="tx2"/>
                </a:solidFill>
              </a:rPr>
              <a:t>Safety Council Update</a:t>
            </a:r>
          </a:p>
        </p:txBody>
      </p:sp>
      <p:sp>
        <p:nvSpPr>
          <p:cNvPr id="3" name="Content Placeholder 2">
            <a:extLst>
              <a:ext uri="{FF2B5EF4-FFF2-40B4-BE49-F238E27FC236}">
                <a16:creationId xmlns:a16="http://schemas.microsoft.com/office/drawing/2014/main" id="{5B4B1B7E-DEEB-4A04-88C3-8E0A64D89382}"/>
              </a:ext>
            </a:extLst>
          </p:cNvPr>
          <p:cNvSpPr>
            <a:spLocks noGrp="1"/>
          </p:cNvSpPr>
          <p:nvPr>
            <p:ph idx="1"/>
          </p:nvPr>
        </p:nvSpPr>
        <p:spPr/>
        <p:txBody>
          <a:bodyPr>
            <a:normAutofit/>
          </a:bodyPr>
          <a:lstStyle/>
          <a:p>
            <a:pPr>
              <a:buFont typeface="Arial" panose="020B0604020202020204" pitchFamily="34" charset="0"/>
              <a:buChar char="•"/>
            </a:pPr>
            <a:r>
              <a:rPr lang="en-US" sz="3200" dirty="0"/>
              <a:t>  FY24 Starts July 1</a:t>
            </a:r>
          </a:p>
          <a:p>
            <a:pPr>
              <a:buFont typeface="Arial" panose="020B0604020202020204" pitchFamily="34" charset="0"/>
              <a:buChar char="•"/>
            </a:pPr>
            <a:r>
              <a:rPr lang="en-US" sz="3200" dirty="0"/>
              <a:t>  Increase from 2% to 3% rebate with $5K cap</a:t>
            </a:r>
          </a:p>
          <a:p>
            <a:pPr>
              <a:buFont typeface="Arial" panose="020B0604020202020204" pitchFamily="34" charset="0"/>
              <a:buChar char="•"/>
            </a:pPr>
            <a:r>
              <a:rPr lang="en-US" sz="3200" dirty="0"/>
              <a:t>  10 meeting credits needed</a:t>
            </a:r>
          </a:p>
          <a:p>
            <a:pPr>
              <a:buFont typeface="Arial" panose="020B0604020202020204" pitchFamily="34" charset="0"/>
              <a:buChar char="•"/>
            </a:pPr>
            <a:r>
              <a:rPr lang="en-US" sz="3200" dirty="0"/>
              <a:t>  Up to 2 meeting credits for BWC classes or qualifying      	external safety classes</a:t>
            </a:r>
          </a:p>
          <a:p>
            <a:pPr>
              <a:buFont typeface="Arial" panose="020B0604020202020204" pitchFamily="34" charset="0"/>
              <a:buChar char="•"/>
            </a:pPr>
            <a:r>
              <a:rPr lang="en-US" sz="3200" dirty="0"/>
              <a:t>  Must have one person present per policy</a:t>
            </a:r>
          </a:p>
        </p:txBody>
      </p:sp>
    </p:spTree>
    <p:extLst>
      <p:ext uri="{BB962C8B-B14F-4D97-AF65-F5344CB8AC3E}">
        <p14:creationId xmlns:p14="http://schemas.microsoft.com/office/powerpoint/2010/main" val="1962037551"/>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ECD-9EEC-476B-A8D0-CEBB8D5A47AB}"/>
              </a:ext>
            </a:extLst>
          </p:cNvPr>
          <p:cNvSpPr>
            <a:spLocks noGrp="1"/>
          </p:cNvSpPr>
          <p:nvPr>
            <p:ph type="title"/>
          </p:nvPr>
        </p:nvSpPr>
        <p:spPr>
          <a:xfrm>
            <a:off x="732528" y="554942"/>
            <a:ext cx="10446590" cy="128016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Grants Program</a:t>
            </a:r>
          </a:p>
        </p:txBody>
      </p:sp>
      <p:sp>
        <p:nvSpPr>
          <p:cNvPr id="3" name="Content Placeholder 2">
            <a:extLst>
              <a:ext uri="{FF2B5EF4-FFF2-40B4-BE49-F238E27FC236}">
                <a16:creationId xmlns:a16="http://schemas.microsoft.com/office/drawing/2014/main" id="{8792CF98-EB6E-4AFB-8B31-D84633DCE4C7}"/>
              </a:ext>
            </a:extLst>
          </p:cNvPr>
          <p:cNvSpPr>
            <a:spLocks noGrp="1"/>
          </p:cNvSpPr>
          <p:nvPr>
            <p:ph sz="half" idx="1"/>
          </p:nvPr>
        </p:nvSpPr>
        <p:spPr>
          <a:xfrm>
            <a:off x="732528" y="1739983"/>
            <a:ext cx="10986721" cy="4883917"/>
          </a:xfrm>
        </p:spPr>
        <p:txBody>
          <a:bodyPr/>
          <a:lstStyle/>
          <a:p>
            <a:pPr marL="0" indent="0">
              <a:buNone/>
            </a:pPr>
            <a:r>
              <a:rPr lang="en-US" sz="2400" b="1" dirty="0"/>
              <a:t>Funding opportunities are once again available for four of our special safety grant programs. </a:t>
            </a:r>
          </a:p>
          <a:p>
            <a:pPr marL="0" indent="0">
              <a:buNone/>
            </a:pPr>
            <a:endParaRPr lang="en-US" sz="2400" b="1" dirty="0"/>
          </a:p>
          <a:p>
            <a:pPr>
              <a:buFont typeface="Arial" panose="020B0604020202020204" pitchFamily="34" charset="0"/>
              <a:buChar char="•"/>
            </a:pPr>
            <a:r>
              <a:rPr lang="en-US" sz="2000" u="sng" dirty="0">
                <a:hlinkClick r:id="rId3"/>
              </a:rPr>
              <a:t>Trench Safety Grant.</a:t>
            </a:r>
            <a:r>
              <a:rPr lang="en-US" sz="2000" dirty="0"/>
              <a:t> Available only to Ohio employers that perform trenching and excavating.</a:t>
            </a:r>
          </a:p>
          <a:p>
            <a:pPr lvl="0">
              <a:buFont typeface="Arial" panose="020B0604020202020204" pitchFamily="34" charset="0"/>
              <a:buChar char="•"/>
            </a:pPr>
            <a:r>
              <a:rPr lang="en-US" sz="2000" u="sng" dirty="0">
                <a:hlinkClick r:id="rId4"/>
              </a:rPr>
              <a:t>Firefighter Exposure to Environmental Elements Grant</a:t>
            </a:r>
            <a:r>
              <a:rPr lang="en-US" sz="2000" dirty="0"/>
              <a:t> combats firefighter cancer risk.</a:t>
            </a:r>
          </a:p>
          <a:p>
            <a:pPr lvl="0">
              <a:buFont typeface="Arial" panose="020B0604020202020204" pitchFamily="34" charset="0"/>
              <a:buChar char="•"/>
            </a:pPr>
            <a:r>
              <a:rPr lang="en-US" sz="2000" u="sng" dirty="0">
                <a:hlinkClick r:id="rId5"/>
              </a:rPr>
              <a:t>Employers Working with Persons with Developmental Disabilities Grant </a:t>
            </a:r>
            <a:r>
              <a:rPr lang="en-US" sz="2000" dirty="0"/>
              <a:t>assists Ohio employers with ensuring the safety of their staff when carrying out the services they provide to developmentally disabled children and adults. </a:t>
            </a:r>
            <a:r>
              <a:rPr lang="en-US" sz="2000" dirty="0">
                <a:highlight>
                  <a:srgbClr val="FFFF00"/>
                </a:highlight>
              </a:rPr>
              <a:t>**ENDING 6/30/23</a:t>
            </a:r>
          </a:p>
          <a:p>
            <a:pPr lvl="0">
              <a:buFont typeface="Arial" panose="020B0604020202020204" pitchFamily="34" charset="0"/>
              <a:buChar char="•"/>
            </a:pPr>
            <a:r>
              <a:rPr lang="en-US" sz="2000" u="sng" dirty="0">
                <a:hlinkClick r:id="rId6"/>
              </a:rPr>
              <a:t>School Safety and Security Grant</a:t>
            </a:r>
            <a:r>
              <a:rPr lang="en-US" sz="2000" dirty="0"/>
              <a:t> provides assistance to Ohio employers with ensuring the safety of their staff who instruct children throughout the state.</a:t>
            </a:r>
          </a:p>
          <a:p>
            <a:pPr marL="457200" indent="-457200">
              <a:lnSpc>
                <a:spcPct val="100000"/>
              </a:lnSpc>
              <a:spcBef>
                <a:spcPts val="600"/>
              </a:spcBef>
              <a:spcAft>
                <a:spcPts val="600"/>
              </a:spcAft>
            </a:pPr>
            <a:endParaRPr lang="en-US" sz="2000" dirty="0">
              <a:cs typeface="Calibri" panose="020F0502020204030204" pitchFamily="34" charset="0"/>
            </a:endParaRPr>
          </a:p>
          <a:p>
            <a:pPr marL="0" indent="0">
              <a:lnSpc>
                <a:spcPct val="100000"/>
              </a:lnSpc>
              <a:buNone/>
            </a:pPr>
            <a:endParaRPr lang="en-US" sz="2000" dirty="0">
              <a:latin typeface="Calibri" panose="020F0502020204030204" pitchFamily="34" charset="0"/>
              <a:cs typeface="Calibri" panose="020F0502020204030204" pitchFamily="34" charset="0"/>
            </a:endParaRPr>
          </a:p>
          <a:p>
            <a:pPr marL="0" indent="0">
              <a:lnSpc>
                <a:spcPct val="100000"/>
              </a:lnSpc>
              <a:buNone/>
            </a:pPr>
            <a:endParaRPr lang="en-US" sz="2600" dirty="0"/>
          </a:p>
        </p:txBody>
      </p:sp>
    </p:spTree>
    <p:extLst>
      <p:ext uri="{BB962C8B-B14F-4D97-AF65-F5344CB8AC3E}">
        <p14:creationId xmlns:p14="http://schemas.microsoft.com/office/powerpoint/2010/main" val="3676627370"/>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E8C7C6-1F53-4164-9B05-F0C61C02CE65}"/>
              </a:ext>
            </a:extLst>
          </p:cNvPr>
          <p:cNvSpPr>
            <a:spLocks noGrp="1"/>
          </p:cNvSpPr>
          <p:nvPr>
            <p:ph type="title"/>
          </p:nvPr>
        </p:nvSpPr>
        <p:spPr/>
        <p:txBody>
          <a:bodyPr/>
          <a:lstStyle/>
          <a:p>
            <a:r>
              <a:rPr lang="en-US" dirty="0"/>
              <a:t>Grants Programs cont’d.</a:t>
            </a:r>
            <a:br>
              <a:rPr lang="en-US" dirty="0"/>
            </a:br>
            <a:r>
              <a:rPr lang="en-US" dirty="0"/>
              <a:t>Safety Intervention Grants Program</a:t>
            </a:r>
          </a:p>
        </p:txBody>
      </p:sp>
      <p:sp>
        <p:nvSpPr>
          <p:cNvPr id="6" name="Content Placeholder 5">
            <a:extLst>
              <a:ext uri="{FF2B5EF4-FFF2-40B4-BE49-F238E27FC236}">
                <a16:creationId xmlns:a16="http://schemas.microsoft.com/office/drawing/2014/main" id="{9040C7FC-2447-4775-A155-F1FCFF7702D0}"/>
              </a:ext>
            </a:extLst>
          </p:cNvPr>
          <p:cNvSpPr>
            <a:spLocks noGrp="1"/>
          </p:cNvSpPr>
          <p:nvPr>
            <p:ph idx="1"/>
          </p:nvPr>
        </p:nvSpPr>
        <p:spPr>
          <a:xfrm>
            <a:off x="609600" y="2143760"/>
            <a:ext cx="10972800" cy="3343657"/>
          </a:xfrm>
        </p:spPr>
        <p:txBody>
          <a:bodyPr/>
          <a:lstStyle/>
          <a:p>
            <a:pPr>
              <a:buFont typeface="Arial" panose="020B0604020202020204" pitchFamily="34" charset="0"/>
              <a:buChar char="•"/>
            </a:pPr>
            <a:r>
              <a:rPr lang="en-US" dirty="0"/>
              <a:t>Purchase equipment to eliminate or significantly reduce hazards in the workplace. </a:t>
            </a:r>
          </a:p>
          <a:p>
            <a:pPr marL="690563" lvl="1" indent="-342900">
              <a:buFont typeface="Arial" panose="020B0604020202020204" pitchFamily="34" charset="0"/>
              <a:buChar char="~"/>
            </a:pPr>
            <a:r>
              <a:rPr lang="en-US" dirty="0"/>
              <a:t>3:1 match up to $40,000</a:t>
            </a:r>
          </a:p>
          <a:p>
            <a:pPr marL="690563" lvl="1" indent="-342900">
              <a:buFont typeface="Arial" panose="020B0604020202020204" pitchFamily="34" charset="0"/>
              <a:buChar char="~"/>
            </a:pPr>
            <a:r>
              <a:rPr lang="en-US" dirty="0"/>
              <a:t>Renewable every 3 years</a:t>
            </a:r>
          </a:p>
          <a:p>
            <a:pPr marL="690563" lvl="1" indent="-342900">
              <a:buFont typeface="Arial" panose="020B0604020202020204" pitchFamily="34" charset="0"/>
              <a:buChar char="~"/>
            </a:pPr>
            <a:r>
              <a:rPr lang="en-US" dirty="0"/>
              <a:t>One year case study/annual report</a:t>
            </a:r>
          </a:p>
          <a:p>
            <a:pPr marL="690563" lvl="1" indent="-342900">
              <a:buFont typeface="Arial" panose="020B0604020202020204" pitchFamily="34" charset="0"/>
              <a:buChar char="~"/>
            </a:pPr>
            <a:r>
              <a:rPr lang="en-US" dirty="0"/>
              <a:t>In business for one year</a:t>
            </a:r>
          </a:p>
          <a:p>
            <a:endParaRPr lang="en-US" dirty="0"/>
          </a:p>
        </p:txBody>
      </p:sp>
    </p:spTree>
    <p:extLst>
      <p:ext uri="{BB962C8B-B14F-4D97-AF65-F5344CB8AC3E}">
        <p14:creationId xmlns:p14="http://schemas.microsoft.com/office/powerpoint/2010/main" val="2040401199"/>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910-4181-4C9A-8ADC-A1F83F51A885}"/>
              </a:ext>
            </a:extLst>
          </p:cNvPr>
          <p:cNvSpPr>
            <a:spLocks noGrp="1"/>
          </p:cNvSpPr>
          <p:nvPr>
            <p:ph type="title"/>
          </p:nvPr>
        </p:nvSpPr>
        <p:spPr>
          <a:xfrm>
            <a:off x="609600" y="695084"/>
            <a:ext cx="10972800" cy="971875"/>
          </a:xfrm>
        </p:spPr>
        <p:txBody>
          <a:bodyPr/>
          <a:lstStyle/>
          <a:p>
            <a:r>
              <a:rPr lang="en-US" dirty="0"/>
              <a:t>BWC Monthly Employer Webinars</a:t>
            </a:r>
          </a:p>
        </p:txBody>
      </p:sp>
      <p:sp>
        <p:nvSpPr>
          <p:cNvPr id="3" name="Content Placeholder 2">
            <a:extLst>
              <a:ext uri="{FF2B5EF4-FFF2-40B4-BE49-F238E27FC236}">
                <a16:creationId xmlns:a16="http://schemas.microsoft.com/office/drawing/2014/main" id="{B97622D3-2873-4CD2-908F-C99F2AA7902F}"/>
              </a:ext>
            </a:extLst>
          </p:cNvPr>
          <p:cNvSpPr>
            <a:spLocks noGrp="1"/>
          </p:cNvSpPr>
          <p:nvPr>
            <p:ph idx="1"/>
          </p:nvPr>
        </p:nvSpPr>
        <p:spPr>
          <a:xfrm>
            <a:off x="478786" y="1307052"/>
            <a:ext cx="11441868" cy="5185684"/>
          </a:xfrm>
        </p:spPr>
        <p:txBody>
          <a:bodyPr/>
          <a:lstStyle/>
          <a:p>
            <a:pPr marL="0" indent="0">
              <a:lnSpc>
                <a:spcPct val="100000"/>
              </a:lnSpc>
              <a:spcBef>
                <a:spcPts val="0"/>
              </a:spcBef>
              <a:buNone/>
            </a:pPr>
            <a:r>
              <a:rPr lang="en-US" sz="2400" dirty="0"/>
              <a:t>The June webinar will include:</a:t>
            </a:r>
          </a:p>
          <a:p>
            <a:pPr marL="0" indent="0">
              <a:lnSpc>
                <a:spcPct val="100000"/>
              </a:lnSpc>
              <a:spcBef>
                <a:spcPts val="0"/>
              </a:spcBef>
              <a:buNone/>
            </a:pPr>
            <a:endParaRPr lang="en-US" sz="2400" dirty="0"/>
          </a:p>
          <a:p>
            <a:pPr>
              <a:buFont typeface="Arial" panose="020B0604020202020204" pitchFamily="34" charset="0"/>
              <a:buChar char="•"/>
            </a:pPr>
            <a:r>
              <a:rPr lang="en-US" sz="2400" dirty="0"/>
              <a:t>Annual employer True-up</a:t>
            </a:r>
          </a:p>
          <a:p>
            <a:pPr>
              <a:buFont typeface="Arial" panose="020B0604020202020204" pitchFamily="34" charset="0"/>
              <a:buChar char="•"/>
            </a:pPr>
            <a:r>
              <a:rPr lang="en-US" sz="2400" dirty="0"/>
              <a:t>Reportable payroll</a:t>
            </a:r>
          </a:p>
          <a:p>
            <a:pPr>
              <a:buFont typeface="Arial" panose="020B0604020202020204" pitchFamily="34" charset="0"/>
              <a:buChar char="•"/>
            </a:pPr>
            <a:r>
              <a:rPr lang="en-US" sz="2400" dirty="0"/>
              <a:t>Early pay discount </a:t>
            </a:r>
          </a:p>
          <a:p>
            <a:pPr>
              <a:buFont typeface="Arial" panose="020B0604020202020204" pitchFamily="34" charset="0"/>
              <a:buChar char="•"/>
            </a:pPr>
            <a:r>
              <a:rPr lang="en-US" sz="2400" dirty="0"/>
              <a:t>Important dates</a:t>
            </a:r>
          </a:p>
          <a:p>
            <a:pPr>
              <a:buFont typeface="Arial" panose="020B0604020202020204" pitchFamily="34" charset="0"/>
              <a:buChar char="•"/>
            </a:pPr>
            <a:r>
              <a:rPr lang="en-US" sz="2400" dirty="0"/>
              <a:t>Monthly safety topic</a:t>
            </a:r>
          </a:p>
          <a:p>
            <a:pPr marL="0" indent="0" algn="l" rtl="0">
              <a:buNone/>
            </a:pPr>
            <a:endParaRPr lang="en-US" sz="2400" dirty="0"/>
          </a:p>
          <a:p>
            <a:pPr marL="0" indent="0" algn="l" rtl="0">
              <a:buNone/>
            </a:pPr>
            <a:r>
              <a:rPr lang="en-US" sz="2400" dirty="0"/>
              <a:t>Next webinar: 	Tuesday, June 13, 1:30 PM</a:t>
            </a:r>
          </a:p>
          <a:p>
            <a:pPr marL="0" indent="0" algn="l" rtl="0">
              <a:buNone/>
            </a:pPr>
            <a:r>
              <a:rPr lang="en-US" sz="2400" dirty="0"/>
              <a:t>			Thursday, June 29, 11:30 AM  </a:t>
            </a:r>
          </a:p>
          <a:p>
            <a:pPr marL="0" indent="0">
              <a:buNone/>
            </a:pPr>
            <a:endParaRPr lang="en-US" baseline="30000" dirty="0"/>
          </a:p>
        </p:txBody>
      </p:sp>
    </p:spTree>
    <p:extLst>
      <p:ext uri="{BB962C8B-B14F-4D97-AF65-F5344CB8AC3E}">
        <p14:creationId xmlns:p14="http://schemas.microsoft.com/office/powerpoint/2010/main" val="2952534592"/>
      </p:ext>
    </p:extLst>
  </p:cSld>
  <p:clrMapOvr>
    <a:masterClrMapping/>
  </p:clrMapOvr>
  <mc:AlternateContent xmlns:mc="http://schemas.openxmlformats.org/markup-compatibility/2006" xmlns:p14="http://schemas.microsoft.com/office/powerpoint/2010/main">
    <mc:Choice Requires="p14">
      <p:transition spd="slow" p14:dur="4000" advClick="0" advTm="5000"/>
    </mc:Choice>
    <mc:Fallback xmlns="">
      <p:transition spd="slow"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7638" y="4446487"/>
            <a:ext cx="9012763" cy="6391"/>
          </a:xfrm>
          <a:prstGeom prst="rect">
            <a:avLst/>
          </a:prstGeom>
          <a:solidFill>
            <a:srgbClr val="F0F2F4"/>
          </a:solidFill>
        </p:spPr>
      </p:sp>
      <p:sp>
        <p:nvSpPr>
          <p:cNvPr id="3" name="Freeform 3"/>
          <p:cNvSpPr/>
          <p:nvPr/>
        </p:nvSpPr>
        <p:spPr>
          <a:xfrm>
            <a:off x="1676400" y="1887407"/>
            <a:ext cx="8675958" cy="3083186"/>
          </a:xfrm>
          <a:custGeom>
            <a:avLst/>
            <a:gdLst/>
            <a:ahLst/>
            <a:cxnLst/>
            <a:rect l="l" t="t" r="r" b="b"/>
            <a:pathLst>
              <a:path w="17036274" h="5936077">
                <a:moveTo>
                  <a:pt x="0" y="0"/>
                </a:moveTo>
                <a:lnTo>
                  <a:pt x="17036274" y="0"/>
                </a:lnTo>
                <a:lnTo>
                  <a:pt x="17036274" y="5936076"/>
                </a:lnTo>
                <a:lnTo>
                  <a:pt x="0" y="5936076"/>
                </a:lnTo>
                <a:lnTo>
                  <a:pt x="0" y="0"/>
                </a:lnTo>
                <a:close/>
              </a:path>
            </a:pathLst>
          </a:custGeom>
          <a:blipFill>
            <a:blip r:embed="rId2"/>
            <a:stretch>
              <a:fillRect/>
            </a:stretch>
          </a:blipFill>
        </p:spPr>
      </p:sp>
      <p:sp>
        <p:nvSpPr>
          <p:cNvPr id="4" name="TextBox 4"/>
          <p:cNvSpPr txBox="1"/>
          <p:nvPr/>
        </p:nvSpPr>
        <p:spPr>
          <a:xfrm>
            <a:off x="0" y="6146800"/>
            <a:ext cx="12192000" cy="519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333" spc="14" dirty="0">
                <a:solidFill>
                  <a:srgbClr val="090909"/>
                </a:solidFill>
                <a:latin typeface="Poppins Light"/>
              </a:rPr>
              <a:t>Securities and Advisory Services offered through Commonwealth Financial Network®, member FINRA/SIPC, a Registered Investment Adviser. Fixed insurance products and services are separate from and are not offered through Commonwealth Financial Network.</a:t>
            </a:r>
          </a:p>
        </p:txBody>
      </p:sp>
    </p:spTree>
    <p:extLst>
      <p:ext uri="{BB962C8B-B14F-4D97-AF65-F5344CB8AC3E}">
        <p14:creationId xmlns:p14="http://schemas.microsoft.com/office/powerpoint/2010/main" val="3685026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0858" y="1292230"/>
            <a:ext cx="7270286" cy="5461802"/>
          </a:xfrm>
          <a:custGeom>
            <a:avLst/>
            <a:gdLst/>
            <a:ahLst/>
            <a:cxnLst/>
            <a:rect l="l" t="t" r="r" b="b"/>
            <a:pathLst>
              <a:path w="10905429" h="8192703">
                <a:moveTo>
                  <a:pt x="0" y="0"/>
                </a:moveTo>
                <a:lnTo>
                  <a:pt x="10905428" y="0"/>
                </a:lnTo>
                <a:lnTo>
                  <a:pt x="10905428" y="8192703"/>
                </a:lnTo>
                <a:lnTo>
                  <a:pt x="0" y="8192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611047" y="1536230"/>
            <a:ext cx="1037251" cy="1037251"/>
          </a:xfrm>
          <a:custGeom>
            <a:avLst/>
            <a:gdLst/>
            <a:ahLst/>
            <a:cxnLst/>
            <a:rect l="l" t="t" r="r" b="b"/>
            <a:pathLst>
              <a:path w="1555876" h="1555876">
                <a:moveTo>
                  <a:pt x="0" y="0"/>
                </a:moveTo>
                <a:lnTo>
                  <a:pt x="1555876" y="0"/>
                </a:lnTo>
                <a:lnTo>
                  <a:pt x="1555876" y="1555876"/>
                </a:lnTo>
                <a:lnTo>
                  <a:pt x="0" y="1555876"/>
                </a:lnTo>
                <a:lnTo>
                  <a:pt x="0" y="0"/>
                </a:lnTo>
                <a:close/>
              </a:path>
            </a:pathLst>
          </a:custGeom>
          <a:blipFill>
            <a:blip r:embed="rId4"/>
            <a:stretch>
              <a:fillRect/>
            </a:stretch>
          </a:blipFill>
        </p:spPr>
      </p:sp>
      <p:sp>
        <p:nvSpPr>
          <p:cNvPr id="4" name="Freeform 4"/>
          <p:cNvSpPr/>
          <p:nvPr/>
        </p:nvSpPr>
        <p:spPr>
          <a:xfrm>
            <a:off x="8611047" y="3442268"/>
            <a:ext cx="1037251" cy="1037251"/>
          </a:xfrm>
          <a:custGeom>
            <a:avLst/>
            <a:gdLst/>
            <a:ahLst/>
            <a:cxnLst/>
            <a:rect l="l" t="t" r="r" b="b"/>
            <a:pathLst>
              <a:path w="1555876" h="1555876">
                <a:moveTo>
                  <a:pt x="0" y="0"/>
                </a:moveTo>
                <a:lnTo>
                  <a:pt x="1555876" y="0"/>
                </a:lnTo>
                <a:lnTo>
                  <a:pt x="1555876" y="1555876"/>
                </a:lnTo>
                <a:lnTo>
                  <a:pt x="0" y="1555876"/>
                </a:lnTo>
                <a:lnTo>
                  <a:pt x="0" y="0"/>
                </a:lnTo>
                <a:close/>
              </a:path>
            </a:pathLst>
          </a:custGeom>
          <a:blipFill>
            <a:blip r:embed="rId5"/>
            <a:stretch>
              <a:fillRect/>
            </a:stretch>
          </a:blipFill>
        </p:spPr>
      </p:sp>
      <p:sp>
        <p:nvSpPr>
          <p:cNvPr id="5" name="Freeform 5"/>
          <p:cNvSpPr/>
          <p:nvPr/>
        </p:nvSpPr>
        <p:spPr>
          <a:xfrm>
            <a:off x="8611047" y="5376291"/>
            <a:ext cx="1037251" cy="1037251"/>
          </a:xfrm>
          <a:custGeom>
            <a:avLst/>
            <a:gdLst/>
            <a:ahLst/>
            <a:cxnLst/>
            <a:rect l="l" t="t" r="r" b="b"/>
            <a:pathLst>
              <a:path w="1555876" h="1555876">
                <a:moveTo>
                  <a:pt x="0" y="0"/>
                </a:moveTo>
                <a:lnTo>
                  <a:pt x="1555876" y="0"/>
                </a:lnTo>
                <a:lnTo>
                  <a:pt x="1555876" y="1555876"/>
                </a:lnTo>
                <a:lnTo>
                  <a:pt x="0" y="1555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878971" y="-73030"/>
            <a:ext cx="6434058"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00"/>
              </a:lnSpc>
              <a:spcBef>
                <a:spcPct val="0"/>
              </a:spcBef>
            </a:pPr>
            <a:r>
              <a:rPr lang="en-US" sz="8000" spc="79">
                <a:solidFill>
                  <a:srgbClr val="145EB7"/>
                </a:solidFill>
                <a:latin typeface="Poppins Medium Bold"/>
              </a:rPr>
              <a:t>Firm History</a:t>
            </a:r>
          </a:p>
        </p:txBody>
      </p:sp>
      <p:sp>
        <p:nvSpPr>
          <p:cNvPr id="7" name="TextBox 7"/>
          <p:cNvSpPr txBox="1"/>
          <p:nvPr/>
        </p:nvSpPr>
        <p:spPr>
          <a:xfrm>
            <a:off x="2615381" y="1719786"/>
            <a:ext cx="954647" cy="5728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1" dirty="0">
                <a:solidFill>
                  <a:srgbClr val="F0F2F4"/>
                </a:solidFill>
                <a:latin typeface="Poppins Medium Bold"/>
              </a:rPr>
              <a:t>1986</a:t>
            </a:r>
            <a:endParaRPr lang="en-US" sz="3199" spc="31" dirty="0">
              <a:solidFill>
                <a:srgbClr val="F0F2F4"/>
              </a:solidFill>
              <a:latin typeface="Poppins Medium Bold"/>
            </a:endParaRPr>
          </a:p>
        </p:txBody>
      </p:sp>
      <p:sp>
        <p:nvSpPr>
          <p:cNvPr id="8" name="TextBox 8"/>
          <p:cNvSpPr txBox="1"/>
          <p:nvPr/>
        </p:nvSpPr>
        <p:spPr>
          <a:xfrm>
            <a:off x="3751591" y="1587284"/>
            <a:ext cx="4904502" cy="9233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426"/>
              </a:lnSpc>
            </a:pPr>
            <a:r>
              <a:rPr lang="en-US" sz="1733" spc="17">
                <a:solidFill>
                  <a:srgbClr val="145EB7"/>
                </a:solidFill>
                <a:latin typeface="Poppins Light Bold"/>
              </a:rPr>
              <a:t>Ashok Shendure, Swagelok's Chief Engineer, </a:t>
            </a:r>
          </a:p>
          <a:p>
            <a:pPr>
              <a:lnSpc>
                <a:spcPts val="2426"/>
              </a:lnSpc>
            </a:pPr>
            <a:r>
              <a:rPr lang="en-US" sz="1733" spc="17">
                <a:solidFill>
                  <a:srgbClr val="145EB7"/>
                </a:solidFill>
                <a:latin typeface="Poppins Light Bold"/>
              </a:rPr>
              <a:t>leaves to pursue his burning desire and </a:t>
            </a:r>
          </a:p>
          <a:p>
            <a:pPr>
              <a:lnSpc>
                <a:spcPts val="2426"/>
              </a:lnSpc>
              <a:spcBef>
                <a:spcPct val="0"/>
              </a:spcBef>
            </a:pPr>
            <a:r>
              <a:rPr lang="en-US" sz="1733" spc="17">
                <a:solidFill>
                  <a:srgbClr val="145EB7"/>
                </a:solidFill>
                <a:latin typeface="Poppins Light Bold"/>
              </a:rPr>
              <a:t>passion for personal finance.</a:t>
            </a:r>
          </a:p>
        </p:txBody>
      </p:sp>
      <p:sp>
        <p:nvSpPr>
          <p:cNvPr id="9" name="TextBox 9"/>
          <p:cNvSpPr txBox="1"/>
          <p:nvPr/>
        </p:nvSpPr>
        <p:spPr>
          <a:xfrm>
            <a:off x="2577682" y="3682347"/>
            <a:ext cx="1032986" cy="5728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1" dirty="0">
                <a:solidFill>
                  <a:srgbClr val="F0F2F4"/>
                </a:solidFill>
                <a:latin typeface="Poppins Medium Bold"/>
              </a:rPr>
              <a:t>2009</a:t>
            </a:r>
            <a:endParaRPr lang="en-US" sz="3199" spc="31" dirty="0">
              <a:solidFill>
                <a:srgbClr val="F0F2F4"/>
              </a:solidFill>
              <a:latin typeface="Poppins Medium Bold"/>
            </a:endParaRPr>
          </a:p>
        </p:txBody>
      </p:sp>
      <p:sp>
        <p:nvSpPr>
          <p:cNvPr id="10" name="TextBox 10"/>
          <p:cNvSpPr txBox="1"/>
          <p:nvPr/>
        </p:nvSpPr>
        <p:spPr>
          <a:xfrm>
            <a:off x="3725635" y="3854645"/>
            <a:ext cx="4854893" cy="6155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1733" spc="17">
                <a:solidFill>
                  <a:srgbClr val="145EB7"/>
                </a:solidFill>
                <a:latin typeface="Poppins Light Bold"/>
              </a:rPr>
              <a:t>Joined Commonwealth Financial Network®.</a:t>
            </a:r>
          </a:p>
        </p:txBody>
      </p:sp>
      <p:sp>
        <p:nvSpPr>
          <p:cNvPr id="11" name="TextBox 11"/>
          <p:cNvSpPr txBox="1"/>
          <p:nvPr/>
        </p:nvSpPr>
        <p:spPr>
          <a:xfrm>
            <a:off x="2574467" y="5646615"/>
            <a:ext cx="988695" cy="5728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1" dirty="0">
                <a:solidFill>
                  <a:srgbClr val="F0F2F4"/>
                </a:solidFill>
                <a:latin typeface="Poppins Medium Bold"/>
              </a:rPr>
              <a:t>2023</a:t>
            </a:r>
            <a:endParaRPr lang="en-US" sz="3199" spc="31" dirty="0">
              <a:solidFill>
                <a:srgbClr val="F0F2F4"/>
              </a:solidFill>
              <a:latin typeface="Poppins Medium Bold"/>
            </a:endParaRPr>
          </a:p>
        </p:txBody>
      </p:sp>
      <p:sp>
        <p:nvSpPr>
          <p:cNvPr id="12" name="TextBox 12"/>
          <p:cNvSpPr txBox="1"/>
          <p:nvPr/>
        </p:nvSpPr>
        <p:spPr>
          <a:xfrm>
            <a:off x="3751591" y="5672016"/>
            <a:ext cx="4198382" cy="6155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pPr>
            <a:r>
              <a:rPr lang="en-US" sz="1733" spc="17">
                <a:solidFill>
                  <a:srgbClr val="145EB7"/>
                </a:solidFill>
                <a:latin typeface="Poppins Light Bold"/>
              </a:rPr>
              <a:t>Business fully transitioned to the next </a:t>
            </a:r>
          </a:p>
          <a:p>
            <a:pPr>
              <a:lnSpc>
                <a:spcPts val="2426"/>
              </a:lnSpc>
              <a:spcBef>
                <a:spcPct val="0"/>
              </a:spcBef>
            </a:pPr>
            <a:r>
              <a:rPr lang="en-US" sz="1733" spc="17">
                <a:solidFill>
                  <a:srgbClr val="145EB7"/>
                </a:solidFill>
                <a:latin typeface="Poppins Light Bold"/>
              </a:rPr>
              <a:t>generation of advisors.</a:t>
            </a:r>
          </a:p>
        </p:txBody>
      </p:sp>
    </p:spTree>
    <p:extLst>
      <p:ext uri="{BB962C8B-B14F-4D97-AF65-F5344CB8AC3E}">
        <p14:creationId xmlns:p14="http://schemas.microsoft.com/office/powerpoint/2010/main" val="346183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6988" y="2331936"/>
            <a:ext cx="1286837" cy="1286837"/>
          </a:xfrm>
          <a:custGeom>
            <a:avLst/>
            <a:gdLst/>
            <a:ahLst/>
            <a:cxnLst/>
            <a:rect l="l" t="t" r="r" b="b"/>
            <a:pathLst>
              <a:path w="1930255" h="1930255">
                <a:moveTo>
                  <a:pt x="0" y="0"/>
                </a:moveTo>
                <a:lnTo>
                  <a:pt x="1930255" y="0"/>
                </a:lnTo>
                <a:lnTo>
                  <a:pt x="1930255" y="1930255"/>
                </a:lnTo>
                <a:lnTo>
                  <a:pt x="0" y="1930255"/>
                </a:lnTo>
                <a:lnTo>
                  <a:pt x="0" y="0"/>
                </a:lnTo>
                <a:close/>
              </a:path>
            </a:pathLst>
          </a:custGeom>
          <a:blipFill>
            <a:blip r:embed="rId2"/>
            <a:stretch>
              <a:fillRect/>
            </a:stretch>
          </a:blipFill>
        </p:spPr>
      </p:sp>
      <p:sp>
        <p:nvSpPr>
          <p:cNvPr id="3" name="Freeform 3"/>
          <p:cNvSpPr/>
          <p:nvPr/>
        </p:nvSpPr>
        <p:spPr>
          <a:xfrm>
            <a:off x="6552481" y="2314316"/>
            <a:ext cx="1739275" cy="1304456"/>
          </a:xfrm>
          <a:custGeom>
            <a:avLst/>
            <a:gdLst/>
            <a:ahLst/>
            <a:cxnLst/>
            <a:rect l="l" t="t" r="r" b="b"/>
            <a:pathLst>
              <a:path w="2608913" h="1956684">
                <a:moveTo>
                  <a:pt x="0" y="0"/>
                </a:moveTo>
                <a:lnTo>
                  <a:pt x="2608913" y="0"/>
                </a:lnTo>
                <a:lnTo>
                  <a:pt x="2608913" y="1956684"/>
                </a:lnTo>
                <a:lnTo>
                  <a:pt x="0" y="1956684"/>
                </a:lnTo>
                <a:lnTo>
                  <a:pt x="0" y="0"/>
                </a:lnTo>
                <a:close/>
              </a:path>
            </a:pathLst>
          </a:custGeom>
          <a:blipFill>
            <a:blip r:embed="rId3"/>
            <a:stretch>
              <a:fillRect/>
            </a:stretch>
          </a:blipFill>
        </p:spPr>
      </p:sp>
      <p:sp>
        <p:nvSpPr>
          <p:cNvPr id="4" name="Freeform 4"/>
          <p:cNvSpPr/>
          <p:nvPr/>
        </p:nvSpPr>
        <p:spPr>
          <a:xfrm>
            <a:off x="9314106" y="2146525"/>
            <a:ext cx="1591903" cy="1591903"/>
          </a:xfrm>
          <a:custGeom>
            <a:avLst/>
            <a:gdLst/>
            <a:ahLst/>
            <a:cxnLst/>
            <a:rect l="l" t="t" r="r" b="b"/>
            <a:pathLst>
              <a:path w="2387854" h="2387854">
                <a:moveTo>
                  <a:pt x="0" y="0"/>
                </a:moveTo>
                <a:lnTo>
                  <a:pt x="2387854" y="0"/>
                </a:lnTo>
                <a:lnTo>
                  <a:pt x="2387854" y="2387854"/>
                </a:lnTo>
                <a:lnTo>
                  <a:pt x="0" y="2387854"/>
                </a:lnTo>
                <a:lnTo>
                  <a:pt x="0" y="0"/>
                </a:lnTo>
                <a:close/>
              </a:path>
            </a:pathLst>
          </a:custGeom>
          <a:blipFill>
            <a:blip r:embed="rId4"/>
            <a:stretch>
              <a:fillRect/>
            </a:stretch>
          </a:blipFill>
        </p:spPr>
      </p:sp>
      <p:sp>
        <p:nvSpPr>
          <p:cNvPr id="5" name="Freeform 5"/>
          <p:cNvSpPr/>
          <p:nvPr/>
        </p:nvSpPr>
        <p:spPr>
          <a:xfrm>
            <a:off x="4003984" y="2212281"/>
            <a:ext cx="1526147" cy="1526147"/>
          </a:xfrm>
          <a:custGeom>
            <a:avLst/>
            <a:gdLst/>
            <a:ahLst/>
            <a:cxnLst/>
            <a:rect l="l" t="t" r="r" b="b"/>
            <a:pathLst>
              <a:path w="2289221" h="2289221">
                <a:moveTo>
                  <a:pt x="0" y="0"/>
                </a:moveTo>
                <a:lnTo>
                  <a:pt x="2289221" y="0"/>
                </a:lnTo>
                <a:lnTo>
                  <a:pt x="2289221" y="2289221"/>
                </a:lnTo>
                <a:lnTo>
                  <a:pt x="0" y="2289221"/>
                </a:lnTo>
                <a:lnTo>
                  <a:pt x="0" y="0"/>
                </a:lnTo>
                <a:close/>
              </a:path>
            </a:pathLst>
          </a:custGeom>
          <a:blipFill>
            <a:blip r:embed="rId5"/>
            <a:stretch>
              <a:fillRect/>
            </a:stretch>
          </a:blipFill>
        </p:spPr>
      </p:sp>
      <p:grpSp>
        <p:nvGrpSpPr>
          <p:cNvPr id="6" name="Group 6"/>
          <p:cNvGrpSpPr/>
          <p:nvPr/>
        </p:nvGrpSpPr>
        <p:grpSpPr>
          <a:xfrm>
            <a:off x="1407000" y="4033008"/>
            <a:ext cx="1866811" cy="2457497"/>
            <a:chOff x="0" y="-38100"/>
            <a:chExt cx="3733621" cy="4914994"/>
          </a:xfrm>
        </p:grpSpPr>
        <p:sp>
          <p:nvSpPr>
            <p:cNvPr id="7" name="TextBox 7"/>
            <p:cNvSpPr txBox="1"/>
            <p:nvPr/>
          </p:nvSpPr>
          <p:spPr>
            <a:xfrm>
              <a:off x="0" y="-38100"/>
              <a:ext cx="3733621" cy="156290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dirty="0">
                  <a:solidFill>
                    <a:srgbClr val="145EB7"/>
                  </a:solidFill>
                  <a:latin typeface="Poppins Medium"/>
                </a:rPr>
                <a:t>Chagrin Valley Rotary Scholarship Recipient </a:t>
              </a:r>
            </a:p>
          </p:txBody>
        </p:sp>
        <p:sp>
          <p:nvSpPr>
            <p:cNvPr id="8" name="TextBox 8"/>
            <p:cNvSpPr txBox="1"/>
            <p:nvPr/>
          </p:nvSpPr>
          <p:spPr>
            <a:xfrm>
              <a:off x="0" y="1735761"/>
              <a:ext cx="3733621" cy="314113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33"/>
                </a:lnSpc>
              </a:pPr>
              <a:r>
                <a:rPr lang="en-US" sz="1333" spc="27" dirty="0">
                  <a:solidFill>
                    <a:srgbClr val="145EB7"/>
                  </a:solidFill>
                  <a:latin typeface="Poppins Light"/>
                </a:rPr>
                <a:t>Joined BDS in 2008 after meeting Ashok Shendure at a scholarship breakfast for The Rotary Club of Chagrin Valley.</a:t>
              </a:r>
            </a:p>
          </p:txBody>
        </p:sp>
      </p:grpSp>
      <p:grpSp>
        <p:nvGrpSpPr>
          <p:cNvPr id="9" name="Group 9"/>
          <p:cNvGrpSpPr/>
          <p:nvPr/>
        </p:nvGrpSpPr>
        <p:grpSpPr>
          <a:xfrm>
            <a:off x="3921072" y="4033007"/>
            <a:ext cx="1721355" cy="2781467"/>
            <a:chOff x="0" y="-38100"/>
            <a:chExt cx="3442710" cy="5562932"/>
          </a:xfrm>
        </p:grpSpPr>
        <p:sp>
          <p:nvSpPr>
            <p:cNvPr id="10" name="TextBox 10"/>
            <p:cNvSpPr txBox="1"/>
            <p:nvPr/>
          </p:nvSpPr>
          <p:spPr>
            <a:xfrm>
              <a:off x="0" y="-38100"/>
              <a:ext cx="3442710" cy="152569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dirty="0">
                  <a:solidFill>
                    <a:srgbClr val="145EB7"/>
                  </a:solidFill>
                  <a:latin typeface="Poppins Medium"/>
                </a:rPr>
                <a:t>Ashland University Graduate</a:t>
              </a:r>
            </a:p>
          </p:txBody>
        </p:sp>
        <p:sp>
          <p:nvSpPr>
            <p:cNvPr id="11" name="TextBox 11"/>
            <p:cNvSpPr txBox="1"/>
            <p:nvPr/>
          </p:nvSpPr>
          <p:spPr>
            <a:xfrm>
              <a:off x="0" y="1735761"/>
              <a:ext cx="3442710" cy="378907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33"/>
                </a:lnSpc>
              </a:pPr>
              <a:r>
                <a:rPr lang="en-US" sz="1333" spc="27" dirty="0">
                  <a:solidFill>
                    <a:srgbClr val="145EB7"/>
                  </a:solidFill>
                  <a:latin typeface="Poppins Light"/>
                </a:rPr>
                <a:t>Earned a bachelor’s degree in business administration from Ashland University (Class of 2011).</a:t>
              </a:r>
            </a:p>
          </p:txBody>
        </p:sp>
      </p:grpSp>
      <p:grpSp>
        <p:nvGrpSpPr>
          <p:cNvPr id="12" name="Group 12"/>
          <p:cNvGrpSpPr/>
          <p:nvPr/>
        </p:nvGrpSpPr>
        <p:grpSpPr>
          <a:xfrm>
            <a:off x="6552481" y="4033008"/>
            <a:ext cx="1721355" cy="1960729"/>
            <a:chOff x="0" y="-38100"/>
            <a:chExt cx="3442710" cy="3921458"/>
          </a:xfrm>
        </p:grpSpPr>
        <p:sp>
          <p:nvSpPr>
            <p:cNvPr id="13" name="TextBox 13"/>
            <p:cNvSpPr txBox="1"/>
            <p:nvPr/>
          </p:nvSpPr>
          <p:spPr>
            <a:xfrm>
              <a:off x="0" y="-38100"/>
              <a:ext cx="3442710" cy="152569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spc="15" dirty="0">
                  <a:solidFill>
                    <a:srgbClr val="145EB7"/>
                  </a:solidFill>
                  <a:latin typeface="Poppins Medium"/>
                </a:rPr>
                <a:t>CFP® Professional</a:t>
              </a:r>
            </a:p>
            <a:p>
              <a:pPr algn="ctr">
                <a:lnSpc>
                  <a:spcPts val="2053"/>
                </a:lnSpc>
                <a:spcBef>
                  <a:spcPct val="0"/>
                </a:spcBef>
              </a:pPr>
              <a:endParaRPr lang="en-US" sz="1467" spc="15" dirty="0">
                <a:solidFill>
                  <a:srgbClr val="145EB7"/>
                </a:solidFill>
                <a:latin typeface="Poppins Medium"/>
              </a:endParaRPr>
            </a:p>
          </p:txBody>
        </p:sp>
        <p:sp>
          <p:nvSpPr>
            <p:cNvPr id="14" name="TextBox 14"/>
            <p:cNvSpPr txBox="1"/>
            <p:nvPr/>
          </p:nvSpPr>
          <p:spPr>
            <a:xfrm>
              <a:off x="0" y="1735762"/>
              <a:ext cx="3442710" cy="214759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33"/>
                </a:lnSpc>
              </a:pPr>
              <a:r>
                <a:rPr lang="en-US" sz="1333" spc="27" dirty="0">
                  <a:solidFill>
                    <a:srgbClr val="145EB7"/>
                  </a:solidFill>
                  <a:latin typeface="Poppins Light"/>
                </a:rPr>
                <a:t>Became a CERTIFIED FINANCIAL PLANNER™ professional in 2017.</a:t>
              </a:r>
            </a:p>
          </p:txBody>
        </p:sp>
      </p:grpSp>
      <p:grpSp>
        <p:nvGrpSpPr>
          <p:cNvPr id="15" name="Group 15"/>
          <p:cNvGrpSpPr/>
          <p:nvPr/>
        </p:nvGrpSpPr>
        <p:grpSpPr>
          <a:xfrm>
            <a:off x="9249380" y="4030872"/>
            <a:ext cx="1721355" cy="1960729"/>
            <a:chOff x="0" y="-38100"/>
            <a:chExt cx="3442710" cy="3921458"/>
          </a:xfrm>
        </p:grpSpPr>
        <p:sp>
          <p:nvSpPr>
            <p:cNvPr id="16" name="TextBox 16"/>
            <p:cNvSpPr txBox="1"/>
            <p:nvPr/>
          </p:nvSpPr>
          <p:spPr>
            <a:xfrm>
              <a:off x="0" y="-38100"/>
              <a:ext cx="3442710" cy="103293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7" spc="15" dirty="0">
                  <a:solidFill>
                    <a:srgbClr val="145EB7"/>
                  </a:solidFill>
                  <a:latin typeface="Poppins Medium"/>
                </a:rPr>
                <a:t>Financial Advisor</a:t>
              </a:r>
            </a:p>
            <a:p>
              <a:pPr algn="ctr">
                <a:lnSpc>
                  <a:spcPts val="2053"/>
                </a:lnSpc>
                <a:spcBef>
                  <a:spcPct val="0"/>
                </a:spcBef>
              </a:pPr>
              <a:endParaRPr lang="en-US" sz="1467" spc="15" dirty="0">
                <a:solidFill>
                  <a:srgbClr val="145EB7"/>
                </a:solidFill>
                <a:latin typeface="Poppins Medium"/>
              </a:endParaRPr>
            </a:p>
          </p:txBody>
        </p:sp>
        <p:sp>
          <p:nvSpPr>
            <p:cNvPr id="17" name="TextBox 17"/>
            <p:cNvSpPr txBox="1"/>
            <p:nvPr/>
          </p:nvSpPr>
          <p:spPr>
            <a:xfrm>
              <a:off x="0" y="1735762"/>
              <a:ext cx="3442710" cy="214759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33"/>
                </a:lnSpc>
              </a:pPr>
              <a:r>
                <a:rPr lang="en-US" sz="1333" spc="27" dirty="0">
                  <a:solidFill>
                    <a:srgbClr val="145EB7"/>
                  </a:solidFill>
                  <a:latin typeface="Poppins Light"/>
                </a:rPr>
                <a:t>Professionally serve more than 150 individuals and businesses.</a:t>
              </a:r>
            </a:p>
          </p:txBody>
        </p:sp>
      </p:grpSp>
      <p:sp>
        <p:nvSpPr>
          <p:cNvPr id="18" name="TextBox 18"/>
          <p:cNvSpPr txBox="1"/>
          <p:nvPr/>
        </p:nvSpPr>
        <p:spPr>
          <a:xfrm>
            <a:off x="1010462" y="685800"/>
            <a:ext cx="10171077"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600"/>
              </a:lnSpc>
            </a:pPr>
            <a:r>
              <a:rPr lang="en-US" sz="8000">
                <a:solidFill>
                  <a:srgbClr val="145EB7"/>
                </a:solidFill>
                <a:latin typeface="Poppins Medium Bold"/>
              </a:rPr>
              <a:t>About Me</a:t>
            </a:r>
          </a:p>
        </p:txBody>
      </p:sp>
    </p:spTree>
    <p:extLst>
      <p:ext uri="{BB962C8B-B14F-4D97-AF65-F5344CB8AC3E}">
        <p14:creationId xmlns:p14="http://schemas.microsoft.com/office/powerpoint/2010/main" val="2695463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39229" y="997839"/>
            <a:ext cx="5235574" cy="1754326"/>
          </a:xfrm>
          <a:prstGeom prst="rect">
            <a:avLst/>
          </a:prstGeom>
          <a:noFill/>
        </p:spPr>
        <p:txBody>
          <a:bodyPr wrap="square" rtlCol="0">
            <a:spAutoFit/>
          </a:bodyPr>
          <a:lstStyle/>
          <a:p>
            <a:pPr algn="ctr"/>
            <a:r>
              <a:rPr lang="en-US" sz="5400" b="1" dirty="0"/>
              <a:t>Founding Sponsors</a:t>
            </a:r>
          </a:p>
        </p:txBody>
      </p:sp>
      <p:pic>
        <p:nvPicPr>
          <p:cNvPr id="3" name="Picture 2" descr="A picture containing text&#10;&#10;Description automatically generated">
            <a:extLst>
              <a:ext uri="{FF2B5EF4-FFF2-40B4-BE49-F238E27FC236}">
                <a16:creationId xmlns:a16="http://schemas.microsoft.com/office/drawing/2014/main" id="{1AA7C880-8654-E1A5-247B-D84F6F8314A9}"/>
              </a:ext>
            </a:extLst>
          </p:cNvPr>
          <p:cNvPicPr>
            <a:picLocks noChangeAspect="1"/>
          </p:cNvPicPr>
          <p:nvPr/>
        </p:nvPicPr>
        <p:blipFill rotWithShape="1">
          <a:blip r:embed="rId3">
            <a:extLst>
              <a:ext uri="{28A0092B-C50C-407E-A947-70E740481C1C}">
                <a14:useLocalDpi xmlns:a14="http://schemas.microsoft.com/office/drawing/2010/main" val="0"/>
              </a:ext>
            </a:extLst>
          </a:blip>
          <a:srcRect b="16124"/>
          <a:stretch/>
        </p:blipFill>
        <p:spPr>
          <a:xfrm>
            <a:off x="8842522" y="185849"/>
            <a:ext cx="2053792" cy="6614928"/>
          </a:xfrm>
          <a:prstGeom prst="rect">
            <a:avLst/>
          </a:prstGeom>
        </p:spPr>
      </p:pic>
    </p:spTree>
    <p:extLst>
      <p:ext uri="{BB962C8B-B14F-4D97-AF65-F5344CB8AC3E}">
        <p14:creationId xmlns:p14="http://schemas.microsoft.com/office/powerpoint/2010/main" val="111138359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3949" y="1121439"/>
            <a:ext cx="766864" cy="766864"/>
          </a:xfrm>
          <a:custGeom>
            <a:avLst/>
            <a:gdLst/>
            <a:ahLst/>
            <a:cxnLst/>
            <a:rect l="l" t="t" r="r" b="b"/>
            <a:pathLst>
              <a:path w="1150296" h="1150296">
                <a:moveTo>
                  <a:pt x="0" y="0"/>
                </a:moveTo>
                <a:lnTo>
                  <a:pt x="1150296" y="0"/>
                </a:lnTo>
                <a:lnTo>
                  <a:pt x="1150296" y="1150296"/>
                </a:lnTo>
                <a:lnTo>
                  <a:pt x="0" y="1150296"/>
                </a:lnTo>
                <a:lnTo>
                  <a:pt x="0" y="0"/>
                </a:lnTo>
                <a:close/>
              </a:path>
            </a:pathLst>
          </a:custGeom>
          <a:blipFill>
            <a:blip r:embed="rId2"/>
            <a:stretch>
              <a:fillRect/>
            </a:stretch>
          </a:blipFill>
        </p:spPr>
      </p:sp>
      <p:sp>
        <p:nvSpPr>
          <p:cNvPr id="3" name="Freeform 3"/>
          <p:cNvSpPr/>
          <p:nvPr/>
        </p:nvSpPr>
        <p:spPr>
          <a:xfrm>
            <a:off x="1079800" y="1888303"/>
            <a:ext cx="771013" cy="771013"/>
          </a:xfrm>
          <a:custGeom>
            <a:avLst/>
            <a:gdLst/>
            <a:ahLst/>
            <a:cxnLst/>
            <a:rect l="l" t="t" r="r" b="b"/>
            <a:pathLst>
              <a:path w="1156520" h="1156520">
                <a:moveTo>
                  <a:pt x="0" y="0"/>
                </a:moveTo>
                <a:lnTo>
                  <a:pt x="1156520" y="0"/>
                </a:lnTo>
                <a:lnTo>
                  <a:pt x="1156520" y="1156520"/>
                </a:lnTo>
                <a:lnTo>
                  <a:pt x="0" y="1156520"/>
                </a:lnTo>
                <a:lnTo>
                  <a:pt x="0" y="0"/>
                </a:lnTo>
                <a:close/>
              </a:path>
            </a:pathLst>
          </a:custGeom>
          <a:blipFill>
            <a:blip r:embed="rId3"/>
            <a:stretch>
              <a:fillRect/>
            </a:stretch>
          </a:blipFill>
        </p:spPr>
      </p:sp>
      <p:sp>
        <p:nvSpPr>
          <p:cNvPr id="4" name="Freeform 4"/>
          <p:cNvSpPr/>
          <p:nvPr/>
        </p:nvSpPr>
        <p:spPr>
          <a:xfrm>
            <a:off x="1083949" y="2659316"/>
            <a:ext cx="766864" cy="766864"/>
          </a:xfrm>
          <a:custGeom>
            <a:avLst/>
            <a:gdLst/>
            <a:ahLst/>
            <a:cxnLst/>
            <a:rect l="l" t="t" r="r" b="b"/>
            <a:pathLst>
              <a:path w="1150296" h="1150296">
                <a:moveTo>
                  <a:pt x="0" y="0"/>
                </a:moveTo>
                <a:lnTo>
                  <a:pt x="1150296" y="0"/>
                </a:lnTo>
                <a:lnTo>
                  <a:pt x="1150296" y="1150296"/>
                </a:lnTo>
                <a:lnTo>
                  <a:pt x="0" y="1150296"/>
                </a:lnTo>
                <a:lnTo>
                  <a:pt x="0" y="0"/>
                </a:lnTo>
                <a:close/>
              </a:path>
            </a:pathLst>
          </a:custGeom>
          <a:blipFill>
            <a:blip r:embed="rId4"/>
            <a:stretch>
              <a:fillRect/>
            </a:stretch>
          </a:blipFill>
        </p:spPr>
      </p:sp>
      <p:sp>
        <p:nvSpPr>
          <p:cNvPr id="5" name="Freeform 5"/>
          <p:cNvSpPr/>
          <p:nvPr/>
        </p:nvSpPr>
        <p:spPr>
          <a:xfrm>
            <a:off x="1084166" y="3426180"/>
            <a:ext cx="766647" cy="766647"/>
          </a:xfrm>
          <a:custGeom>
            <a:avLst/>
            <a:gdLst/>
            <a:ahLst/>
            <a:cxnLst/>
            <a:rect l="l" t="t" r="r" b="b"/>
            <a:pathLst>
              <a:path w="1149970" h="1149970">
                <a:moveTo>
                  <a:pt x="0" y="0"/>
                </a:moveTo>
                <a:lnTo>
                  <a:pt x="1149970" y="0"/>
                </a:lnTo>
                <a:lnTo>
                  <a:pt x="1149970" y="1149970"/>
                </a:lnTo>
                <a:lnTo>
                  <a:pt x="0" y="1149970"/>
                </a:lnTo>
                <a:lnTo>
                  <a:pt x="0" y="0"/>
                </a:lnTo>
                <a:close/>
              </a:path>
            </a:pathLst>
          </a:custGeom>
          <a:blipFill>
            <a:blip r:embed="rId5"/>
            <a:stretch>
              <a:fillRect/>
            </a:stretch>
          </a:blipFill>
        </p:spPr>
      </p:sp>
      <p:sp>
        <p:nvSpPr>
          <p:cNvPr id="6" name="Freeform 6"/>
          <p:cNvSpPr/>
          <p:nvPr/>
        </p:nvSpPr>
        <p:spPr>
          <a:xfrm>
            <a:off x="1004204" y="4976790"/>
            <a:ext cx="771821" cy="771821"/>
          </a:xfrm>
          <a:custGeom>
            <a:avLst/>
            <a:gdLst/>
            <a:ahLst/>
            <a:cxnLst/>
            <a:rect l="l" t="t" r="r" b="b"/>
            <a:pathLst>
              <a:path w="1157731" h="1157731">
                <a:moveTo>
                  <a:pt x="0" y="0"/>
                </a:moveTo>
                <a:lnTo>
                  <a:pt x="1157731" y="0"/>
                </a:lnTo>
                <a:lnTo>
                  <a:pt x="1157731" y="1157731"/>
                </a:lnTo>
                <a:lnTo>
                  <a:pt x="0" y="1157731"/>
                </a:lnTo>
                <a:lnTo>
                  <a:pt x="0" y="0"/>
                </a:lnTo>
                <a:close/>
              </a:path>
            </a:pathLst>
          </a:custGeom>
          <a:blipFill>
            <a:blip r:embed="rId6"/>
            <a:stretch>
              <a:fillRect/>
            </a:stretch>
          </a:blipFill>
        </p:spPr>
      </p:sp>
      <p:sp>
        <p:nvSpPr>
          <p:cNvPr id="7" name="Freeform 7"/>
          <p:cNvSpPr/>
          <p:nvPr/>
        </p:nvSpPr>
        <p:spPr>
          <a:xfrm>
            <a:off x="1004204" y="4198620"/>
            <a:ext cx="771821" cy="771821"/>
          </a:xfrm>
          <a:custGeom>
            <a:avLst/>
            <a:gdLst/>
            <a:ahLst/>
            <a:cxnLst/>
            <a:rect l="l" t="t" r="r" b="b"/>
            <a:pathLst>
              <a:path w="1157731" h="1157731">
                <a:moveTo>
                  <a:pt x="0" y="0"/>
                </a:moveTo>
                <a:lnTo>
                  <a:pt x="1157731" y="0"/>
                </a:lnTo>
                <a:lnTo>
                  <a:pt x="1157731" y="1157731"/>
                </a:lnTo>
                <a:lnTo>
                  <a:pt x="0" y="1157731"/>
                </a:lnTo>
                <a:lnTo>
                  <a:pt x="0" y="0"/>
                </a:lnTo>
                <a:close/>
              </a:path>
            </a:pathLst>
          </a:custGeom>
          <a:blipFill>
            <a:blip r:embed="rId7"/>
            <a:stretch>
              <a:fillRect/>
            </a:stretch>
          </a:blipFill>
        </p:spPr>
      </p:sp>
      <p:sp>
        <p:nvSpPr>
          <p:cNvPr id="8" name="Freeform 8"/>
          <p:cNvSpPr/>
          <p:nvPr/>
        </p:nvSpPr>
        <p:spPr>
          <a:xfrm>
            <a:off x="1004204" y="5786290"/>
            <a:ext cx="771821" cy="771821"/>
          </a:xfrm>
          <a:custGeom>
            <a:avLst/>
            <a:gdLst/>
            <a:ahLst/>
            <a:cxnLst/>
            <a:rect l="l" t="t" r="r" b="b"/>
            <a:pathLst>
              <a:path w="1157731" h="1157731">
                <a:moveTo>
                  <a:pt x="0" y="0"/>
                </a:moveTo>
                <a:lnTo>
                  <a:pt x="1157731" y="0"/>
                </a:lnTo>
                <a:lnTo>
                  <a:pt x="1157731" y="1157732"/>
                </a:lnTo>
                <a:lnTo>
                  <a:pt x="0" y="1157732"/>
                </a:lnTo>
                <a:lnTo>
                  <a:pt x="0" y="0"/>
                </a:lnTo>
                <a:close/>
              </a:path>
            </a:pathLst>
          </a:custGeom>
          <a:blipFill>
            <a:blip r:embed="rId8"/>
            <a:stretch>
              <a:fillRect/>
            </a:stretch>
          </a:blipFill>
        </p:spPr>
      </p:sp>
      <p:sp>
        <p:nvSpPr>
          <p:cNvPr id="9" name="TextBox 9"/>
          <p:cNvSpPr txBox="1"/>
          <p:nvPr/>
        </p:nvSpPr>
        <p:spPr>
          <a:xfrm>
            <a:off x="1004204" y="71676"/>
            <a:ext cx="10171077"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600"/>
              </a:lnSpc>
            </a:pPr>
            <a:r>
              <a:rPr lang="en-US" sz="8000">
                <a:solidFill>
                  <a:srgbClr val="145EB7"/>
                </a:solidFill>
                <a:latin typeface="Poppins Medium Bold"/>
              </a:rPr>
              <a:t>How can I help?</a:t>
            </a:r>
          </a:p>
        </p:txBody>
      </p:sp>
      <p:sp>
        <p:nvSpPr>
          <p:cNvPr id="10" name="TextBox 10"/>
          <p:cNvSpPr txBox="1"/>
          <p:nvPr/>
        </p:nvSpPr>
        <p:spPr>
          <a:xfrm>
            <a:off x="2119220" y="1278176"/>
            <a:ext cx="2656681" cy="7694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Financial Planning</a:t>
            </a:r>
          </a:p>
        </p:txBody>
      </p:sp>
      <p:sp>
        <p:nvSpPr>
          <p:cNvPr id="11" name="TextBox 11"/>
          <p:cNvSpPr txBox="1"/>
          <p:nvPr/>
        </p:nvSpPr>
        <p:spPr>
          <a:xfrm>
            <a:off x="2137396" y="2047114"/>
            <a:ext cx="2967117" cy="384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Investment Planning</a:t>
            </a:r>
          </a:p>
        </p:txBody>
      </p:sp>
      <p:sp>
        <p:nvSpPr>
          <p:cNvPr id="12" name="TextBox 12"/>
          <p:cNvSpPr txBox="1"/>
          <p:nvPr/>
        </p:nvSpPr>
        <p:spPr>
          <a:xfrm>
            <a:off x="2137159" y="2816053"/>
            <a:ext cx="2929175" cy="384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Retirement Planning</a:t>
            </a:r>
          </a:p>
        </p:txBody>
      </p:sp>
      <p:sp>
        <p:nvSpPr>
          <p:cNvPr id="13" name="TextBox 13"/>
          <p:cNvSpPr txBox="1"/>
          <p:nvPr/>
        </p:nvSpPr>
        <p:spPr>
          <a:xfrm>
            <a:off x="2134777" y="3586944"/>
            <a:ext cx="2615486" cy="384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Saving for College</a:t>
            </a:r>
          </a:p>
        </p:txBody>
      </p:sp>
      <p:sp>
        <p:nvSpPr>
          <p:cNvPr id="14" name="TextBox 14"/>
          <p:cNvSpPr txBox="1"/>
          <p:nvPr/>
        </p:nvSpPr>
        <p:spPr>
          <a:xfrm>
            <a:off x="2087153" y="4357834"/>
            <a:ext cx="1843087" cy="7694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Tax Planning</a:t>
            </a:r>
          </a:p>
        </p:txBody>
      </p:sp>
      <p:sp>
        <p:nvSpPr>
          <p:cNvPr id="15" name="TextBox 15"/>
          <p:cNvSpPr txBox="1"/>
          <p:nvPr/>
        </p:nvSpPr>
        <p:spPr>
          <a:xfrm>
            <a:off x="2119219" y="5158018"/>
            <a:ext cx="2228612" cy="7694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Estate Planning</a:t>
            </a:r>
          </a:p>
        </p:txBody>
      </p:sp>
      <p:sp>
        <p:nvSpPr>
          <p:cNvPr id="16" name="TextBox 16"/>
          <p:cNvSpPr txBox="1"/>
          <p:nvPr/>
        </p:nvSpPr>
        <p:spPr>
          <a:xfrm>
            <a:off x="2119220" y="5961082"/>
            <a:ext cx="2587863" cy="384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spc="21">
                <a:solidFill>
                  <a:srgbClr val="145EB7"/>
                </a:solidFill>
                <a:latin typeface="Poppins Medium Bold"/>
              </a:rPr>
              <a:t>Risk Management</a:t>
            </a:r>
          </a:p>
        </p:txBody>
      </p:sp>
      <p:sp>
        <p:nvSpPr>
          <p:cNvPr id="17" name="TextBox 17"/>
          <p:cNvSpPr txBox="1"/>
          <p:nvPr/>
        </p:nvSpPr>
        <p:spPr>
          <a:xfrm>
            <a:off x="7283537" y="1438620"/>
            <a:ext cx="4222663"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Am I on track to reach my financial goals?</a:t>
            </a:r>
          </a:p>
        </p:txBody>
      </p:sp>
      <p:sp>
        <p:nvSpPr>
          <p:cNvPr id="18" name="TextBox 18"/>
          <p:cNvSpPr txBox="1"/>
          <p:nvPr/>
        </p:nvSpPr>
        <p:spPr>
          <a:xfrm>
            <a:off x="5471081" y="2897009"/>
            <a:ext cx="6035119"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How much can I safely withdraw from my retirement account?</a:t>
            </a:r>
          </a:p>
        </p:txBody>
      </p:sp>
      <p:sp>
        <p:nvSpPr>
          <p:cNvPr id="19" name="TextBox 19"/>
          <p:cNvSpPr txBox="1"/>
          <p:nvPr/>
        </p:nvSpPr>
        <p:spPr>
          <a:xfrm>
            <a:off x="6262370" y="3672556"/>
            <a:ext cx="5243830"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What is the best way to help my child pay for college?</a:t>
            </a:r>
          </a:p>
        </p:txBody>
      </p:sp>
      <p:sp>
        <p:nvSpPr>
          <p:cNvPr id="20" name="TextBox 20"/>
          <p:cNvSpPr txBox="1"/>
          <p:nvPr/>
        </p:nvSpPr>
        <p:spPr>
          <a:xfrm>
            <a:off x="5719684" y="4447582"/>
            <a:ext cx="5786517"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dirty="0">
                <a:solidFill>
                  <a:srgbClr val="145EB7"/>
                </a:solidFill>
                <a:latin typeface="Poppins Medium"/>
              </a:rPr>
              <a:t>Could tax-loss harvesting help offset larger gains this year?</a:t>
            </a:r>
            <a:endParaRPr lang="en-US" sz="1466" spc="14" dirty="0">
              <a:solidFill>
                <a:srgbClr val="145EB7"/>
              </a:solidFill>
              <a:latin typeface="Poppins Medium"/>
              <a:hlinkClick r:id="rId9" tooltip="https://www.covenantwealthadvisors.com/post/how-tax-loss-harvesting-works"/>
            </a:endParaRPr>
          </a:p>
        </p:txBody>
      </p:sp>
      <p:sp>
        <p:nvSpPr>
          <p:cNvPr id="21" name="TextBox 21"/>
          <p:cNvSpPr txBox="1"/>
          <p:nvPr/>
        </p:nvSpPr>
        <p:spPr>
          <a:xfrm>
            <a:off x="7515940" y="5218472"/>
            <a:ext cx="3990261"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How is my property transferred at death?</a:t>
            </a:r>
          </a:p>
        </p:txBody>
      </p:sp>
      <p:sp>
        <p:nvSpPr>
          <p:cNvPr id="22" name="TextBox 22"/>
          <p:cNvSpPr txBox="1"/>
          <p:nvPr/>
        </p:nvSpPr>
        <p:spPr>
          <a:xfrm>
            <a:off x="5955797" y="5916930"/>
            <a:ext cx="5550403" cy="4991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60"/>
              </a:lnSpc>
              <a:spcBef>
                <a:spcPct val="0"/>
              </a:spcBef>
            </a:pPr>
            <a:r>
              <a:rPr lang="en-US" sz="1400" spc="14">
                <a:solidFill>
                  <a:srgbClr val="145EB7"/>
                </a:solidFill>
                <a:latin typeface="Poppins Medium"/>
              </a:rPr>
              <a:t>Do I have the proper protection in place in the event of a long-term care event, death, disability, etc.?</a:t>
            </a:r>
          </a:p>
        </p:txBody>
      </p:sp>
      <p:sp>
        <p:nvSpPr>
          <p:cNvPr id="23" name="TextBox 23"/>
          <p:cNvSpPr txBox="1"/>
          <p:nvPr/>
        </p:nvSpPr>
        <p:spPr>
          <a:xfrm>
            <a:off x="5790899" y="2136861"/>
            <a:ext cx="5715301"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Do I have the right investment in the right type of account?</a:t>
            </a:r>
          </a:p>
        </p:txBody>
      </p:sp>
    </p:spTree>
    <p:extLst>
      <p:ext uri="{BB962C8B-B14F-4D97-AF65-F5344CB8AC3E}">
        <p14:creationId xmlns:p14="http://schemas.microsoft.com/office/powerpoint/2010/main" val="80557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1572139"/>
            <a:ext cx="951936" cy="621138"/>
          </a:xfrm>
          <a:custGeom>
            <a:avLst/>
            <a:gdLst/>
            <a:ahLst/>
            <a:cxnLst/>
            <a:rect l="l" t="t" r="r" b="b"/>
            <a:pathLst>
              <a:path w="1427904" h="931707">
                <a:moveTo>
                  <a:pt x="0" y="0"/>
                </a:moveTo>
                <a:lnTo>
                  <a:pt x="1427904" y="0"/>
                </a:lnTo>
                <a:lnTo>
                  <a:pt x="1427904" y="931708"/>
                </a:lnTo>
                <a:lnTo>
                  <a:pt x="0" y="93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76338" y="2612006"/>
            <a:ext cx="768995" cy="816994"/>
          </a:xfrm>
          <a:custGeom>
            <a:avLst/>
            <a:gdLst/>
            <a:ahLst/>
            <a:cxnLst/>
            <a:rect l="l" t="t" r="r" b="b"/>
            <a:pathLst>
              <a:path w="1153493" h="1225491">
                <a:moveTo>
                  <a:pt x="0" y="0"/>
                </a:moveTo>
                <a:lnTo>
                  <a:pt x="1153493" y="0"/>
                </a:lnTo>
                <a:lnTo>
                  <a:pt x="1153493" y="1225491"/>
                </a:lnTo>
                <a:lnTo>
                  <a:pt x="0" y="122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522968" y="-82550"/>
            <a:ext cx="9146064" cy="14362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01"/>
              </a:lnSpc>
              <a:spcBef>
                <a:spcPct val="0"/>
              </a:spcBef>
            </a:pPr>
            <a:r>
              <a:rPr lang="en-US" sz="8000" spc="80">
                <a:solidFill>
                  <a:srgbClr val="145EB7"/>
                </a:solidFill>
                <a:latin typeface="Poppins Medium Bold"/>
              </a:rPr>
              <a:t>Retirement Plans</a:t>
            </a:r>
          </a:p>
        </p:txBody>
      </p:sp>
      <p:sp>
        <p:nvSpPr>
          <p:cNvPr id="5" name="TextBox 5"/>
          <p:cNvSpPr txBox="1"/>
          <p:nvPr/>
        </p:nvSpPr>
        <p:spPr>
          <a:xfrm>
            <a:off x="1660836" y="1395875"/>
            <a:ext cx="9442459" cy="9228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33"/>
              </a:lnSpc>
              <a:spcBef>
                <a:spcPct val="0"/>
              </a:spcBef>
            </a:pPr>
            <a:r>
              <a:rPr lang="en-US" sz="2666" spc="26">
                <a:solidFill>
                  <a:srgbClr val="145EB7"/>
                </a:solidFill>
                <a:latin typeface="Poppins Medium Bold"/>
              </a:rPr>
              <a:t>Benchmarking </a:t>
            </a:r>
            <a:r>
              <a:rPr lang="en-US" sz="2666" spc="26">
                <a:solidFill>
                  <a:srgbClr val="145EB7"/>
                </a:solidFill>
                <a:latin typeface="Poppins Medium"/>
              </a:rPr>
              <a:t>- process of reviewing and evaluating your company retirement plan </a:t>
            </a:r>
          </a:p>
        </p:txBody>
      </p:sp>
      <p:sp>
        <p:nvSpPr>
          <p:cNvPr id="6" name="TextBox 6"/>
          <p:cNvSpPr txBox="1"/>
          <p:nvPr/>
        </p:nvSpPr>
        <p:spPr>
          <a:xfrm>
            <a:off x="2409666" y="2799142"/>
            <a:ext cx="2000488" cy="4488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46"/>
              </a:lnSpc>
              <a:spcBef>
                <a:spcPct val="0"/>
              </a:spcBef>
            </a:pPr>
            <a:r>
              <a:rPr lang="en-US" sz="2533" spc="25">
                <a:solidFill>
                  <a:srgbClr val="145EB7"/>
                </a:solidFill>
                <a:latin typeface="Poppins Medium Bold"/>
              </a:rPr>
              <a:t>Plan Design</a:t>
            </a:r>
          </a:p>
        </p:txBody>
      </p:sp>
      <p:sp>
        <p:nvSpPr>
          <p:cNvPr id="7" name="Freeform 7"/>
          <p:cNvSpPr/>
          <p:nvPr/>
        </p:nvSpPr>
        <p:spPr>
          <a:xfrm>
            <a:off x="1253239" y="3581400"/>
            <a:ext cx="768995" cy="816994"/>
          </a:xfrm>
          <a:custGeom>
            <a:avLst/>
            <a:gdLst/>
            <a:ahLst/>
            <a:cxnLst/>
            <a:rect l="l" t="t" r="r" b="b"/>
            <a:pathLst>
              <a:path w="1153493" h="1225491">
                <a:moveTo>
                  <a:pt x="0" y="0"/>
                </a:moveTo>
                <a:lnTo>
                  <a:pt x="1153493" y="0"/>
                </a:lnTo>
                <a:lnTo>
                  <a:pt x="1153493" y="1225491"/>
                </a:lnTo>
                <a:lnTo>
                  <a:pt x="0" y="122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409666" y="3749020"/>
            <a:ext cx="2910285" cy="4488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46"/>
              </a:lnSpc>
              <a:spcBef>
                <a:spcPct val="0"/>
              </a:spcBef>
            </a:pPr>
            <a:r>
              <a:rPr lang="en-US" sz="2533" spc="25">
                <a:solidFill>
                  <a:srgbClr val="145EB7"/>
                </a:solidFill>
                <a:latin typeface="Poppins Medium Bold"/>
              </a:rPr>
              <a:t>Service Providers</a:t>
            </a:r>
          </a:p>
        </p:txBody>
      </p:sp>
      <p:sp>
        <p:nvSpPr>
          <p:cNvPr id="9" name="Freeform 9"/>
          <p:cNvSpPr/>
          <p:nvPr/>
        </p:nvSpPr>
        <p:spPr>
          <a:xfrm>
            <a:off x="1253239" y="4550794"/>
            <a:ext cx="768995" cy="816994"/>
          </a:xfrm>
          <a:custGeom>
            <a:avLst/>
            <a:gdLst/>
            <a:ahLst/>
            <a:cxnLst/>
            <a:rect l="l" t="t" r="r" b="b"/>
            <a:pathLst>
              <a:path w="1153493" h="1225491">
                <a:moveTo>
                  <a:pt x="0" y="0"/>
                </a:moveTo>
                <a:lnTo>
                  <a:pt x="1153493" y="0"/>
                </a:lnTo>
                <a:lnTo>
                  <a:pt x="1153493" y="1225490"/>
                </a:lnTo>
                <a:lnTo>
                  <a:pt x="0" y="122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2409666" y="4718414"/>
            <a:ext cx="1051289" cy="4531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46"/>
              </a:lnSpc>
              <a:spcBef>
                <a:spcPct val="0"/>
              </a:spcBef>
            </a:pPr>
            <a:r>
              <a:rPr lang="en-US" sz="2533" spc="25" dirty="0">
                <a:solidFill>
                  <a:srgbClr val="145EB7"/>
                </a:solidFill>
                <a:latin typeface="Poppins Medium Bold"/>
              </a:rPr>
              <a:t>Funds</a:t>
            </a:r>
          </a:p>
        </p:txBody>
      </p:sp>
      <p:sp>
        <p:nvSpPr>
          <p:cNvPr id="11" name="Freeform 11"/>
          <p:cNvSpPr/>
          <p:nvPr/>
        </p:nvSpPr>
        <p:spPr>
          <a:xfrm>
            <a:off x="1253239" y="5520188"/>
            <a:ext cx="768995" cy="816994"/>
          </a:xfrm>
          <a:custGeom>
            <a:avLst/>
            <a:gdLst/>
            <a:ahLst/>
            <a:cxnLst/>
            <a:rect l="l" t="t" r="r" b="b"/>
            <a:pathLst>
              <a:path w="1153493" h="1225491">
                <a:moveTo>
                  <a:pt x="0" y="0"/>
                </a:moveTo>
                <a:lnTo>
                  <a:pt x="1153493" y="0"/>
                </a:lnTo>
                <a:lnTo>
                  <a:pt x="1153493" y="1225491"/>
                </a:lnTo>
                <a:lnTo>
                  <a:pt x="0" y="1225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2409667" y="5631968"/>
            <a:ext cx="764143" cy="4488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46"/>
              </a:lnSpc>
              <a:spcBef>
                <a:spcPct val="0"/>
              </a:spcBef>
            </a:pPr>
            <a:r>
              <a:rPr lang="en-US" sz="2533" spc="25">
                <a:solidFill>
                  <a:srgbClr val="145EB7"/>
                </a:solidFill>
                <a:latin typeface="Poppins Medium Bold"/>
              </a:rPr>
              <a:t>Fees</a:t>
            </a:r>
          </a:p>
        </p:txBody>
      </p:sp>
      <p:sp>
        <p:nvSpPr>
          <p:cNvPr id="13" name="TextBox 13"/>
          <p:cNvSpPr txBox="1"/>
          <p:nvPr/>
        </p:nvSpPr>
        <p:spPr>
          <a:xfrm>
            <a:off x="5784022" y="2783903"/>
            <a:ext cx="5926410" cy="5239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Eligibility Requirements, Roth Provision, Loan Feature, Vesting Schedules, Company Contributions, Etc.</a:t>
            </a:r>
          </a:p>
        </p:txBody>
      </p:sp>
      <p:sp>
        <p:nvSpPr>
          <p:cNvPr id="14" name="TextBox 14"/>
          <p:cNvSpPr txBox="1"/>
          <p:nvPr/>
        </p:nvSpPr>
        <p:spPr>
          <a:xfrm>
            <a:off x="6096000" y="3722773"/>
            <a:ext cx="5614432" cy="5239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6" spc="14">
                <a:solidFill>
                  <a:srgbClr val="145EB7"/>
                </a:solidFill>
                <a:latin typeface="Poppins Medium"/>
              </a:rPr>
              <a:t>Recordkeeper, Third Party Administrator, Financial Advisor,</a:t>
            </a:r>
          </a:p>
          <a:p>
            <a:pPr algn="ctr">
              <a:lnSpc>
                <a:spcPts val="2053"/>
              </a:lnSpc>
              <a:spcBef>
                <a:spcPct val="0"/>
              </a:spcBef>
            </a:pPr>
            <a:r>
              <a:rPr lang="en-US" sz="1466" spc="14">
                <a:solidFill>
                  <a:srgbClr val="145EB7"/>
                </a:solidFill>
                <a:latin typeface="Poppins Medium"/>
              </a:rPr>
              <a:t> 3(21) or 3(38) Fiduciary.</a:t>
            </a:r>
          </a:p>
        </p:txBody>
      </p:sp>
      <p:sp>
        <p:nvSpPr>
          <p:cNvPr id="15" name="TextBox 15"/>
          <p:cNvSpPr txBox="1"/>
          <p:nvPr/>
        </p:nvSpPr>
        <p:spPr>
          <a:xfrm>
            <a:off x="5389030" y="4692167"/>
            <a:ext cx="6716395" cy="5239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pPr>
            <a:r>
              <a:rPr lang="en-US" sz="1466" spc="14">
                <a:solidFill>
                  <a:srgbClr val="145EB7"/>
                </a:solidFill>
                <a:latin typeface="Poppins Medium"/>
              </a:rPr>
              <a:t>Representation of asset classes, fund performance vs category peers,</a:t>
            </a:r>
          </a:p>
          <a:p>
            <a:pPr algn="ctr">
              <a:lnSpc>
                <a:spcPts val="2053"/>
              </a:lnSpc>
              <a:spcBef>
                <a:spcPct val="0"/>
              </a:spcBef>
            </a:pPr>
            <a:r>
              <a:rPr lang="en-US" sz="1466" spc="14">
                <a:solidFill>
                  <a:srgbClr val="145EB7"/>
                </a:solidFill>
                <a:latin typeface="Poppins Medium"/>
              </a:rPr>
              <a:t>  expense ratio vs alternatives.</a:t>
            </a:r>
          </a:p>
        </p:txBody>
      </p:sp>
      <p:sp>
        <p:nvSpPr>
          <p:cNvPr id="16" name="TextBox 16"/>
          <p:cNvSpPr txBox="1"/>
          <p:nvPr/>
        </p:nvSpPr>
        <p:spPr>
          <a:xfrm>
            <a:off x="5591079" y="5791736"/>
            <a:ext cx="6312297" cy="2546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1466" spc="14">
                <a:solidFill>
                  <a:srgbClr val="145EB7"/>
                </a:solidFill>
                <a:latin typeface="Poppins Medium"/>
              </a:rPr>
              <a:t>Are the fees reasonable when compared to plans of similar size? </a:t>
            </a:r>
          </a:p>
        </p:txBody>
      </p:sp>
    </p:spTree>
    <p:extLst>
      <p:ext uri="{BB962C8B-B14F-4D97-AF65-F5344CB8AC3E}">
        <p14:creationId xmlns:p14="http://schemas.microsoft.com/office/powerpoint/2010/main" val="3545360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0462" y="1493290"/>
            <a:ext cx="887693" cy="887693"/>
          </a:xfrm>
          <a:custGeom>
            <a:avLst/>
            <a:gdLst/>
            <a:ahLst/>
            <a:cxnLst/>
            <a:rect l="l" t="t" r="r" b="b"/>
            <a:pathLst>
              <a:path w="1331540" h="1331540">
                <a:moveTo>
                  <a:pt x="0" y="0"/>
                </a:moveTo>
                <a:lnTo>
                  <a:pt x="1331540" y="0"/>
                </a:lnTo>
                <a:lnTo>
                  <a:pt x="1331540" y="1331540"/>
                </a:lnTo>
                <a:lnTo>
                  <a:pt x="0" y="1331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0462" y="2541307"/>
            <a:ext cx="887693" cy="887693"/>
          </a:xfrm>
          <a:custGeom>
            <a:avLst/>
            <a:gdLst/>
            <a:ahLst/>
            <a:cxnLst/>
            <a:rect l="l" t="t" r="r" b="b"/>
            <a:pathLst>
              <a:path w="1331540" h="1331540">
                <a:moveTo>
                  <a:pt x="0" y="0"/>
                </a:moveTo>
                <a:lnTo>
                  <a:pt x="1331540" y="0"/>
                </a:lnTo>
                <a:lnTo>
                  <a:pt x="1331540" y="1331540"/>
                </a:lnTo>
                <a:lnTo>
                  <a:pt x="0" y="1331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07404" y="3587750"/>
            <a:ext cx="887693" cy="887693"/>
          </a:xfrm>
          <a:custGeom>
            <a:avLst/>
            <a:gdLst/>
            <a:ahLst/>
            <a:cxnLst/>
            <a:rect l="l" t="t" r="r" b="b"/>
            <a:pathLst>
              <a:path w="1331540" h="1331540">
                <a:moveTo>
                  <a:pt x="0" y="0"/>
                </a:moveTo>
                <a:lnTo>
                  <a:pt x="1331540" y="0"/>
                </a:lnTo>
                <a:lnTo>
                  <a:pt x="1331540" y="1331540"/>
                </a:lnTo>
                <a:lnTo>
                  <a:pt x="0" y="1331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07404" y="4634194"/>
            <a:ext cx="887693" cy="887693"/>
          </a:xfrm>
          <a:custGeom>
            <a:avLst/>
            <a:gdLst/>
            <a:ahLst/>
            <a:cxnLst/>
            <a:rect l="l" t="t" r="r" b="b"/>
            <a:pathLst>
              <a:path w="1331540" h="1331540">
                <a:moveTo>
                  <a:pt x="0" y="0"/>
                </a:moveTo>
                <a:lnTo>
                  <a:pt x="1331540" y="0"/>
                </a:lnTo>
                <a:lnTo>
                  <a:pt x="1331540" y="1331539"/>
                </a:lnTo>
                <a:lnTo>
                  <a:pt x="0" y="1331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007404" y="5680636"/>
            <a:ext cx="886865" cy="886865"/>
          </a:xfrm>
          <a:custGeom>
            <a:avLst/>
            <a:gdLst/>
            <a:ahLst/>
            <a:cxnLst/>
            <a:rect l="l" t="t" r="r" b="b"/>
            <a:pathLst>
              <a:path w="1330298" h="1330298">
                <a:moveTo>
                  <a:pt x="0" y="0"/>
                </a:moveTo>
                <a:lnTo>
                  <a:pt x="1330298" y="0"/>
                </a:lnTo>
                <a:lnTo>
                  <a:pt x="1330298" y="1330298"/>
                </a:lnTo>
                <a:lnTo>
                  <a:pt x="0" y="1330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1007404" y="280440"/>
            <a:ext cx="10171077"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600"/>
              </a:lnSpc>
            </a:pPr>
            <a:r>
              <a:rPr lang="en-US" sz="8000">
                <a:solidFill>
                  <a:srgbClr val="145EB7"/>
                </a:solidFill>
                <a:latin typeface="Poppins Medium Bold"/>
              </a:rPr>
              <a:t>Contact Me</a:t>
            </a:r>
          </a:p>
        </p:txBody>
      </p:sp>
      <p:sp>
        <p:nvSpPr>
          <p:cNvPr id="8" name="TextBox 8"/>
          <p:cNvSpPr txBox="1"/>
          <p:nvPr/>
        </p:nvSpPr>
        <p:spPr>
          <a:xfrm>
            <a:off x="2126839" y="1633275"/>
            <a:ext cx="3964464" cy="5473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spc="31" dirty="0">
                <a:solidFill>
                  <a:srgbClr val="145EB7"/>
                </a:solidFill>
                <a:latin typeface="Poppins Medium"/>
              </a:rPr>
              <a:t>Cory Nutter, CFP®  </a:t>
            </a:r>
          </a:p>
        </p:txBody>
      </p:sp>
      <p:sp>
        <p:nvSpPr>
          <p:cNvPr id="9" name="TextBox 9"/>
          <p:cNvSpPr txBox="1"/>
          <p:nvPr/>
        </p:nvSpPr>
        <p:spPr>
          <a:xfrm>
            <a:off x="2495474" y="2113015"/>
            <a:ext cx="2682875" cy="4131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spcBef>
                <a:spcPct val="0"/>
              </a:spcBef>
            </a:pPr>
            <a:r>
              <a:rPr lang="en-US" sz="2400" spc="24" dirty="0">
                <a:solidFill>
                  <a:srgbClr val="145EB7"/>
                </a:solidFill>
                <a:latin typeface="Poppins Medium"/>
              </a:rPr>
              <a:t>Financial Advisor</a:t>
            </a:r>
          </a:p>
        </p:txBody>
      </p:sp>
      <p:sp>
        <p:nvSpPr>
          <p:cNvPr id="10" name="TextBox 10"/>
          <p:cNvSpPr txBox="1"/>
          <p:nvPr/>
        </p:nvSpPr>
        <p:spPr>
          <a:xfrm>
            <a:off x="2357176" y="2682240"/>
            <a:ext cx="8819666"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2" dirty="0">
                <a:solidFill>
                  <a:srgbClr val="145EB7"/>
                </a:solidFill>
                <a:latin typeface="Poppins Medium"/>
              </a:rPr>
              <a:t>30405 Solon Rd, Suite 16 • Solon, OH 44139</a:t>
            </a:r>
          </a:p>
        </p:txBody>
      </p:sp>
      <p:sp>
        <p:nvSpPr>
          <p:cNvPr id="11" name="TextBox 11"/>
          <p:cNvSpPr txBox="1"/>
          <p:nvPr/>
        </p:nvSpPr>
        <p:spPr>
          <a:xfrm>
            <a:off x="2347886" y="3710904"/>
            <a:ext cx="3416867"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2" dirty="0">
                <a:solidFill>
                  <a:srgbClr val="145EB7"/>
                </a:solidFill>
                <a:latin typeface="Poppins Medium"/>
              </a:rPr>
              <a:t>(440) 248-5625</a:t>
            </a:r>
          </a:p>
        </p:txBody>
      </p:sp>
      <p:sp>
        <p:nvSpPr>
          <p:cNvPr id="12" name="TextBox 12"/>
          <p:cNvSpPr txBox="1"/>
          <p:nvPr/>
        </p:nvSpPr>
        <p:spPr>
          <a:xfrm>
            <a:off x="2347886" y="5818633"/>
            <a:ext cx="2252627"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2" dirty="0">
                <a:solidFill>
                  <a:srgbClr val="145EB7"/>
                </a:solidFill>
                <a:latin typeface="Poppins Medium"/>
              </a:rPr>
              <a:t>bdsfn.com</a:t>
            </a:r>
          </a:p>
        </p:txBody>
      </p:sp>
      <p:sp>
        <p:nvSpPr>
          <p:cNvPr id="13" name="TextBox 13"/>
          <p:cNvSpPr txBox="1"/>
          <p:nvPr/>
        </p:nvSpPr>
        <p:spPr>
          <a:xfrm>
            <a:off x="2357176" y="4764768"/>
            <a:ext cx="3653353" cy="5473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200" spc="32" dirty="0">
                <a:solidFill>
                  <a:srgbClr val="145EB7"/>
                </a:solidFill>
                <a:latin typeface="Poppins Medium"/>
              </a:rPr>
              <a:t>cory@bdsfn.com</a:t>
            </a:r>
          </a:p>
        </p:txBody>
      </p:sp>
    </p:spTree>
    <p:extLst>
      <p:ext uri="{BB962C8B-B14F-4D97-AF65-F5344CB8AC3E}">
        <p14:creationId xmlns:p14="http://schemas.microsoft.com/office/powerpoint/2010/main" val="3315187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5C3680C-1A91-40DB-9BEB-369FB044AFA4}"/>
              </a:ext>
            </a:extLst>
          </p:cNvPr>
          <p:cNvPicPr>
            <a:picLocks noChangeAspect="1"/>
          </p:cNvPicPr>
          <p:nvPr/>
        </p:nvPicPr>
        <p:blipFill rotWithShape="1">
          <a:blip r:embed="rId3">
            <a:extLst>
              <a:ext uri="{28A0092B-C50C-407E-A947-70E740481C1C}">
                <a14:useLocalDpi xmlns:a14="http://schemas.microsoft.com/office/drawing/2010/main" val="0"/>
              </a:ext>
            </a:extLst>
          </a:blip>
          <a:srcRect t="13485" r="-2" b="11048"/>
          <a:stretch/>
        </p:blipFill>
        <p:spPr>
          <a:xfrm rot="172620000">
            <a:off x="977512" y="389334"/>
            <a:ext cx="9047571" cy="2406798"/>
          </a:xfrm>
          <a:prstGeom prst="rect">
            <a:avLst/>
          </a:prstGeom>
        </p:spPr>
      </p:pic>
      <p:sp>
        <p:nvSpPr>
          <p:cNvPr id="3" name="Subtitle 2">
            <a:extLst>
              <a:ext uri="{FF2B5EF4-FFF2-40B4-BE49-F238E27FC236}">
                <a16:creationId xmlns:a16="http://schemas.microsoft.com/office/drawing/2014/main" id="{F34F9D7D-3167-417B-A30A-728139B31AAA}"/>
              </a:ext>
            </a:extLst>
          </p:cNvPr>
          <p:cNvSpPr>
            <a:spLocks noGrp="1"/>
          </p:cNvSpPr>
          <p:nvPr>
            <p:ph type="subTitle" idx="1"/>
          </p:nvPr>
        </p:nvSpPr>
        <p:spPr>
          <a:xfrm rot="21420000">
            <a:off x="707155" y="4820891"/>
            <a:ext cx="10271534" cy="494162"/>
          </a:xfrm>
        </p:spPr>
        <p:txBody>
          <a:bodyPr>
            <a:normAutofit/>
          </a:bodyPr>
          <a:lstStyle/>
          <a:p>
            <a:pPr>
              <a:lnSpc>
                <a:spcPct val="110000"/>
              </a:lnSpc>
            </a:pPr>
            <a:r>
              <a:rPr lang="en-US" sz="2600" dirty="0">
                <a:solidFill>
                  <a:schemeClr val="bg1"/>
                </a:solidFill>
              </a:rPr>
              <a:t> 2023</a:t>
            </a:r>
          </a:p>
        </p:txBody>
      </p:sp>
      <p:sp>
        <p:nvSpPr>
          <p:cNvPr id="2" name="TextBox 1">
            <a:extLst>
              <a:ext uri="{FF2B5EF4-FFF2-40B4-BE49-F238E27FC236}">
                <a16:creationId xmlns:a16="http://schemas.microsoft.com/office/drawing/2014/main" id="{1237E822-CCD4-4B8E-012E-2D85B5C9B6AE}"/>
              </a:ext>
            </a:extLst>
          </p:cNvPr>
          <p:cNvSpPr txBox="1"/>
          <p:nvPr/>
        </p:nvSpPr>
        <p:spPr>
          <a:xfrm rot="21415596">
            <a:off x="3725333" y="3157790"/>
            <a:ext cx="4741333" cy="769441"/>
          </a:xfrm>
          <a:prstGeom prst="rect">
            <a:avLst/>
          </a:prstGeom>
          <a:noFill/>
        </p:spPr>
        <p:txBody>
          <a:bodyPr wrap="square" rtlCol="0">
            <a:spAutoFit/>
          </a:bodyPr>
          <a:lstStyle/>
          <a:p>
            <a:r>
              <a:rPr lang="en-US" sz="4400" dirty="0"/>
              <a:t>Ready Rating</a:t>
            </a:r>
          </a:p>
        </p:txBody>
      </p:sp>
    </p:spTree>
    <p:extLst>
      <p:ext uri="{BB962C8B-B14F-4D97-AF65-F5344CB8AC3E}">
        <p14:creationId xmlns:p14="http://schemas.microsoft.com/office/powerpoint/2010/main" val="284314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4">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297F9281-3EFF-4351-A885-35BE482701E2}"/>
              </a:ext>
            </a:extLst>
          </p:cNvPr>
          <p:cNvPicPr>
            <a:picLocks noChangeAspect="1"/>
          </p:cNvPicPr>
          <p:nvPr/>
        </p:nvPicPr>
        <p:blipFill rotWithShape="1">
          <a:blip r:embed="rId5"/>
          <a:srcRect r="3" b="13969"/>
          <a:stretch/>
        </p:blipFill>
        <p:spPr>
          <a:xfrm>
            <a:off x="6327849" y="234347"/>
            <a:ext cx="5146360" cy="5903415"/>
          </a:xfrm>
          <a:prstGeom prst="rect">
            <a:avLst/>
          </a:prstGeom>
          <a:ln>
            <a:noFill/>
          </a:ln>
        </p:spPr>
      </p:pic>
      <p:sp>
        <p:nvSpPr>
          <p:cNvPr id="17"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Rectangle 18">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5685FEC-7E05-4DEA-BC09-FEF281DE40EB}"/>
              </a:ext>
            </a:extLst>
          </p:cNvPr>
          <p:cNvSpPr>
            <a:spLocks noGrp="1"/>
          </p:cNvSpPr>
          <p:nvPr>
            <p:ph type="title"/>
          </p:nvPr>
        </p:nvSpPr>
        <p:spPr>
          <a:xfrm>
            <a:off x="349331" y="373804"/>
            <a:ext cx="4957275" cy="1146825"/>
          </a:xfrm>
        </p:spPr>
        <p:txBody>
          <a:bodyPr vert="horz" lIns="91440" tIns="45720" rIns="91440" bIns="45720" rtlCol="0" anchor="ctr">
            <a:normAutofit/>
          </a:bodyPr>
          <a:lstStyle/>
          <a:p>
            <a:r>
              <a:rPr lang="en-US" dirty="0">
                <a:solidFill>
                  <a:schemeClr val="bg1"/>
                </a:solidFill>
              </a:rPr>
              <a:t>Agenda</a:t>
            </a:r>
          </a:p>
        </p:txBody>
      </p:sp>
      <p:sp>
        <p:nvSpPr>
          <p:cNvPr id="8" name="TextBox 7">
            <a:extLst>
              <a:ext uri="{FF2B5EF4-FFF2-40B4-BE49-F238E27FC236}">
                <a16:creationId xmlns:a16="http://schemas.microsoft.com/office/drawing/2014/main" id="{63BBE4A8-83BC-4CF6-9B81-DE1E5C1F0C21}"/>
              </a:ext>
            </a:extLst>
          </p:cNvPr>
          <p:cNvSpPr txBox="1"/>
          <p:nvPr/>
        </p:nvSpPr>
        <p:spPr>
          <a:xfrm>
            <a:off x="353215" y="596521"/>
            <a:ext cx="5196564" cy="4620904"/>
          </a:xfrm>
          <a:prstGeom prst="rect">
            <a:avLst/>
          </a:prstGeom>
        </p:spPr>
        <p:txBody>
          <a:bodyPr vert="horz" lIns="91440" tIns="45720" rIns="91440" bIns="45720" rtlCol="0" anchor="ctr">
            <a:normAutofit/>
          </a:bodyPr>
          <a:lstStyle/>
          <a:p>
            <a:pPr marL="285750"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57150" defTabSz="914400">
              <a:lnSpc>
                <a:spcPct val="120000"/>
              </a:lnSpc>
              <a:spcAft>
                <a:spcPts val="600"/>
              </a:spcAft>
              <a:buClr>
                <a:schemeClr val="bg1"/>
              </a:buClr>
              <a:buSzPct val="160000"/>
            </a:pPr>
            <a:endParaRPr lang="en-US" cap="all" dirty="0">
              <a:solidFill>
                <a:schemeClr val="bg1"/>
              </a:solidFill>
              <a:latin typeface="Arial" panose="020B0604020202020204" pitchFamily="34" charset="0"/>
              <a:cs typeface="Arial" panose="020B0604020202020204" pitchFamily="34" charset="0"/>
            </a:endParaRPr>
          </a:p>
          <a:p>
            <a:pPr marL="285750" indent="-228600" defTabSz="914400">
              <a:lnSpc>
                <a:spcPct val="120000"/>
              </a:lnSpc>
              <a:spcAft>
                <a:spcPts val="600"/>
              </a:spcAft>
              <a:buClr>
                <a:schemeClr val="bg1"/>
              </a:buClr>
              <a:buSzPct val="160000"/>
              <a:buFont typeface="Arial" panose="020B0604020202020204" pitchFamily="34" charset="0"/>
              <a:buChar char="•"/>
            </a:pPr>
            <a:endParaRPr lang="en-US" cap="all" dirty="0">
              <a:solidFill>
                <a:schemeClr val="bg1"/>
              </a:solidFill>
              <a:latin typeface="Arial" panose="020B0604020202020204" pitchFamily="34" charset="0"/>
              <a:cs typeface="Arial" panose="020B0604020202020204" pitchFamily="34" charset="0"/>
            </a:endParaRP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dirty="0">
                <a:solidFill>
                  <a:schemeClr val="bg1"/>
                </a:solidFill>
                <a:latin typeface="Arial" panose="020B0604020202020204" pitchFamily="34" charset="0"/>
                <a:cs typeface="Arial" panose="020B0604020202020204" pitchFamily="34" charset="0"/>
              </a:rPr>
              <a:t>Overview of the Mission</a:t>
            </a: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a:solidFill>
                  <a:schemeClr val="bg1"/>
                </a:solidFill>
                <a:latin typeface="Arial" panose="020B0604020202020204" pitchFamily="34" charset="0"/>
                <a:cs typeface="Arial" panose="020B0604020202020204" pitchFamily="34" charset="0"/>
              </a:rPr>
              <a:t>Response</a:t>
            </a:r>
            <a:r>
              <a:rPr lang="en-US" cap="all" dirty="0">
                <a:solidFill>
                  <a:schemeClr val="bg1"/>
                </a:solidFill>
                <a:latin typeface="Arial" panose="020B0604020202020204" pitchFamily="34" charset="0"/>
                <a:cs typeface="Arial" panose="020B0604020202020204" pitchFamily="34" charset="0"/>
              </a:rPr>
              <a:t>: Disaster Action </a:t>
            </a:r>
            <a:r>
              <a:rPr lang="en-US" cap="all">
                <a:solidFill>
                  <a:schemeClr val="bg1"/>
                </a:solidFill>
                <a:latin typeface="Arial" panose="020B0604020202020204" pitchFamily="34" charset="0"/>
                <a:cs typeface="Arial" panose="020B0604020202020204" pitchFamily="34" charset="0"/>
              </a:rPr>
              <a:t>Teams </a:t>
            </a:r>
            <a:endParaRPr lang="en-US" cap="all" dirty="0">
              <a:solidFill>
                <a:schemeClr val="bg1"/>
              </a:solidFill>
              <a:latin typeface="Arial" panose="020B0604020202020204" pitchFamily="34" charset="0"/>
              <a:cs typeface="Arial" panose="020B0604020202020204" pitchFamily="34" charset="0"/>
            </a:endParaRP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dirty="0">
                <a:solidFill>
                  <a:schemeClr val="bg1"/>
                </a:solidFill>
                <a:latin typeface="Arial" panose="020B0604020202020204" pitchFamily="34" charset="0"/>
                <a:cs typeface="Arial" panose="020B0604020202020204" pitchFamily="34" charset="0"/>
              </a:rPr>
              <a:t>Recovery: Casework</a:t>
            </a: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dirty="0">
                <a:solidFill>
                  <a:schemeClr val="bg1"/>
                </a:solidFill>
                <a:latin typeface="Arial" panose="020B0604020202020204" pitchFamily="34" charset="0"/>
                <a:cs typeface="Arial" panose="020B0604020202020204" pitchFamily="34" charset="0"/>
              </a:rPr>
              <a:t>Large Disaster Response</a:t>
            </a: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dirty="0">
                <a:solidFill>
                  <a:schemeClr val="bg1"/>
                </a:solidFill>
                <a:latin typeface="Arial" panose="020B0604020202020204" pitchFamily="34" charset="0"/>
                <a:cs typeface="Arial" panose="020B0604020202020204" pitchFamily="34" charset="0"/>
              </a:rPr>
              <a:t>Preparedness education</a:t>
            </a:r>
          </a:p>
          <a:p>
            <a:pPr marL="285750" indent="-228600" defTabSz="914400">
              <a:lnSpc>
                <a:spcPct val="120000"/>
              </a:lnSpc>
              <a:spcAft>
                <a:spcPts val="600"/>
              </a:spcAft>
              <a:buClr>
                <a:schemeClr val="bg1"/>
              </a:buClr>
              <a:buSzPct val="160000"/>
              <a:buFont typeface="Arial" panose="020B0604020202020204" pitchFamily="34" charset="0"/>
              <a:buChar char="•"/>
            </a:pPr>
            <a:r>
              <a:rPr lang="en-US" cap="all" dirty="0">
                <a:solidFill>
                  <a:schemeClr val="bg1"/>
                </a:solidFill>
                <a:latin typeface="Arial"/>
                <a:cs typeface="Arial"/>
              </a:rPr>
              <a:t>Volunteer Opportunities</a:t>
            </a:r>
          </a:p>
          <a:p>
            <a:pPr marL="285750" indent="-228600" defTabSz="914400">
              <a:lnSpc>
                <a:spcPct val="120000"/>
              </a:lnSpc>
              <a:spcAft>
                <a:spcPts val="600"/>
              </a:spcAft>
              <a:buClr>
                <a:srgbClr val="FFFFFF"/>
              </a:buClr>
              <a:buSzPct val="160000"/>
              <a:buFont typeface="Arial" panose="020B0604020202020204" pitchFamily="34" charset="0"/>
              <a:buChar char="•"/>
            </a:pPr>
            <a:r>
              <a:rPr lang="en-US" cap="all" dirty="0">
                <a:solidFill>
                  <a:schemeClr val="bg1"/>
                </a:solidFill>
                <a:latin typeface="Arial"/>
                <a:cs typeface="Arial"/>
              </a:rPr>
              <a:t>Ready Rating Program</a:t>
            </a:r>
          </a:p>
          <a:p>
            <a:pPr marL="285750"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p:txBody>
      </p:sp>
      <p:pic>
        <p:nvPicPr>
          <p:cNvPr id="5" name="Picture 4" descr="A picture containing text, first-aid kit, clipart&#10;&#10;Description automatically generated">
            <a:extLst>
              <a:ext uri="{FF2B5EF4-FFF2-40B4-BE49-F238E27FC236}">
                <a16:creationId xmlns:a16="http://schemas.microsoft.com/office/drawing/2014/main" id="{49F2BBB8-84D6-A3AF-BA6E-98F549A65590}"/>
              </a:ext>
            </a:extLst>
          </p:cNvPr>
          <p:cNvPicPr>
            <a:picLocks noChangeAspect="1"/>
          </p:cNvPicPr>
          <p:nvPr/>
        </p:nvPicPr>
        <p:blipFill>
          <a:blip r:embed="rId6"/>
          <a:stretch>
            <a:fillRect/>
          </a:stretch>
        </p:blipFill>
        <p:spPr>
          <a:xfrm>
            <a:off x="3737575" y="305786"/>
            <a:ext cx="1051972" cy="1173108"/>
          </a:xfrm>
          <a:prstGeom prst="rect">
            <a:avLst/>
          </a:prstGeom>
        </p:spPr>
      </p:pic>
    </p:spTree>
    <p:extLst>
      <p:ext uri="{BB962C8B-B14F-4D97-AF65-F5344CB8AC3E}">
        <p14:creationId xmlns:p14="http://schemas.microsoft.com/office/powerpoint/2010/main" val="309169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 name="Rectangle 12">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17" name="Rectangle 16">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B6AA225-C81F-420F-A936-9FF8A620A12C}"/>
              </a:ext>
            </a:extLst>
          </p:cNvPr>
          <p:cNvPicPr>
            <a:picLocks noChangeAspect="1"/>
          </p:cNvPicPr>
          <p:nvPr/>
        </p:nvPicPr>
        <p:blipFill rotWithShape="1">
          <a:blip r:embed="rId5"/>
          <a:srcRect t="15809" r="-1" b="9372"/>
          <a:stretch/>
        </p:blipFill>
        <p:spPr>
          <a:xfrm>
            <a:off x="20" y="10"/>
            <a:ext cx="11741259" cy="5600205"/>
          </a:xfrm>
          <a:prstGeom prst="rect">
            <a:avLst/>
          </a:prstGeom>
        </p:spPr>
      </p:pic>
      <p:sp>
        <p:nvSpPr>
          <p:cNvPr id="19" name="Rectangle 18">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5"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pic>
        <p:nvPicPr>
          <p:cNvPr id="5" name="Picture 4">
            <a:extLst>
              <a:ext uri="{FF2B5EF4-FFF2-40B4-BE49-F238E27FC236}">
                <a16:creationId xmlns:a16="http://schemas.microsoft.com/office/drawing/2014/main" id="{6FEDC2A4-D9EB-40B9-8E29-37BDC3D0D9E2}"/>
              </a:ext>
            </a:extLst>
          </p:cNvPr>
          <p:cNvPicPr>
            <a:picLocks noChangeAspect="1"/>
          </p:cNvPicPr>
          <p:nvPr/>
        </p:nvPicPr>
        <p:blipFill>
          <a:blip r:embed="rId6"/>
          <a:stretch>
            <a:fillRect/>
          </a:stretch>
        </p:blipFill>
        <p:spPr>
          <a:xfrm>
            <a:off x="10823185" y="5718954"/>
            <a:ext cx="646232" cy="737680"/>
          </a:xfrm>
          <a:prstGeom prst="rect">
            <a:avLst/>
          </a:prstGeom>
        </p:spPr>
      </p:pic>
    </p:spTree>
    <p:extLst>
      <p:ext uri="{BB962C8B-B14F-4D97-AF65-F5344CB8AC3E}">
        <p14:creationId xmlns:p14="http://schemas.microsoft.com/office/powerpoint/2010/main" val="12151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3FBD-4E54-4CD7-8263-3346F8852A1A}"/>
              </a:ext>
            </a:extLst>
          </p:cNvPr>
          <p:cNvSpPr>
            <a:spLocks noGrp="1"/>
          </p:cNvSpPr>
          <p:nvPr>
            <p:ph type="title"/>
          </p:nvPr>
        </p:nvSpPr>
        <p:spPr>
          <a:xfrm>
            <a:off x="467066" y="268061"/>
            <a:ext cx="9094674" cy="898071"/>
          </a:xfrm>
        </p:spPr>
        <p:txBody>
          <a:bodyPr/>
          <a:lstStyle/>
          <a:p>
            <a:pPr>
              <a:defRPr/>
            </a:pPr>
            <a:r>
              <a:rPr lang="en-US" dirty="0"/>
              <a:t>Our Services Today</a:t>
            </a:r>
          </a:p>
        </p:txBody>
      </p:sp>
      <p:sp>
        <p:nvSpPr>
          <p:cNvPr id="19459" name="Title 1">
            <a:extLst>
              <a:ext uri="{FF2B5EF4-FFF2-40B4-BE49-F238E27FC236}">
                <a16:creationId xmlns:a16="http://schemas.microsoft.com/office/drawing/2014/main" id="{798DC78B-2957-424A-AB77-619FCD886700}"/>
              </a:ext>
            </a:extLst>
          </p:cNvPr>
          <p:cNvSpPr txBox="1">
            <a:spLocks/>
          </p:cNvSpPr>
          <p:nvPr/>
        </p:nvSpPr>
        <p:spPr bwMode="auto">
          <a:xfrm>
            <a:off x="1081768" y="1209336"/>
            <a:ext cx="9094675" cy="40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ED1B24"/>
              </a:buClr>
              <a:buFont typeface="Arial" panose="020B0604020202020204" pitchFamily="34" charset="0"/>
              <a:buChar char="•"/>
              <a:defRPr sz="3200">
                <a:solidFill>
                  <a:srgbClr val="6D6E70"/>
                </a:solidFill>
                <a:latin typeface="Arial" panose="020B0604020202020204" pitchFamily="34" charset="0"/>
                <a:cs typeface="Arial" panose="020B0604020202020204" pitchFamily="34" charset="0"/>
              </a:defRPr>
            </a:lvl1pPr>
            <a:lvl2pPr marL="742950" indent="-285750">
              <a:spcBef>
                <a:spcPct val="20000"/>
              </a:spcBef>
              <a:buClr>
                <a:srgbClr val="ED1B24"/>
              </a:buClr>
              <a:buFont typeface="Arial" panose="020B0604020202020204" pitchFamily="34" charset="0"/>
              <a:buChar char="–"/>
              <a:defRPr sz="2800">
                <a:solidFill>
                  <a:srgbClr val="6D6E70"/>
                </a:solidFill>
                <a:latin typeface="Arial" panose="020B0604020202020204" pitchFamily="34" charset="0"/>
                <a:cs typeface="Arial" panose="020B0604020202020204" pitchFamily="34" charset="0"/>
              </a:defRPr>
            </a:lvl2pPr>
            <a:lvl3pPr marL="1143000" indent="-228600">
              <a:spcBef>
                <a:spcPct val="20000"/>
              </a:spcBef>
              <a:buClr>
                <a:srgbClr val="ED1B24"/>
              </a:buClr>
              <a:buFont typeface="Arial" panose="020B0604020202020204" pitchFamily="34" charset="0"/>
              <a:buChar char="•"/>
              <a:defRPr sz="2400">
                <a:solidFill>
                  <a:srgbClr val="6D6E70"/>
                </a:solidFill>
                <a:latin typeface="Arial" panose="020B0604020202020204" pitchFamily="34" charset="0"/>
                <a:cs typeface="Arial" panose="020B0604020202020204" pitchFamily="34" charset="0"/>
              </a:defRPr>
            </a:lvl3pPr>
            <a:lvl4pPr marL="1600200" indent="-228600">
              <a:spcBef>
                <a:spcPct val="20000"/>
              </a:spcBef>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4pPr>
            <a:lvl5pPr marL="2057400" indent="-228600">
              <a:spcBef>
                <a:spcPct val="20000"/>
              </a:spcBef>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rgbClr val="ED1B24"/>
              </a:buClr>
              <a:buFont typeface="Arial" panose="020B0604020202020204" pitchFamily="34" charset="0"/>
              <a:buChar char="»"/>
              <a:defRPr sz="2000">
                <a:solidFill>
                  <a:srgbClr val="6D6E7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143" b="1" dirty="0"/>
              <a:t>Down the Street. Across the Country. Around the World.</a:t>
            </a:r>
            <a:r>
              <a:rPr lang="en-US" altLang="en-US" sz="2143" b="1" baseline="30000" dirty="0"/>
              <a:t>®</a:t>
            </a:r>
          </a:p>
        </p:txBody>
      </p:sp>
      <p:pic>
        <p:nvPicPr>
          <p:cNvPr id="19460" name="Picture 5" descr="10607-4852.jpg">
            <a:extLst>
              <a:ext uri="{FF2B5EF4-FFF2-40B4-BE49-F238E27FC236}">
                <a16:creationId xmlns:a16="http://schemas.microsoft.com/office/drawing/2014/main" id="{1F1C7771-8964-4574-92F0-4CC4FCE84BEB}"/>
              </a:ext>
            </a:extLst>
          </p:cNvPr>
          <p:cNvPicPr>
            <a:picLocks noChangeAspect="1"/>
          </p:cNvPicPr>
          <p:nvPr/>
        </p:nvPicPr>
        <p:blipFill>
          <a:blip r:embed="rId3">
            <a:extLst>
              <a:ext uri="{28A0092B-C50C-407E-A947-70E740481C1C}">
                <a14:useLocalDpi xmlns:a14="http://schemas.microsoft.com/office/drawing/2010/main" val="0"/>
              </a:ext>
            </a:extLst>
          </a:blip>
          <a:srcRect b="8614"/>
          <a:stretch>
            <a:fillRect/>
          </a:stretch>
        </p:blipFill>
        <p:spPr bwMode="auto">
          <a:xfrm>
            <a:off x="8611280" y="1996168"/>
            <a:ext cx="1632857" cy="224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19461" name="Picture 6" descr="10535-1401.jpg">
            <a:extLst>
              <a:ext uri="{FF2B5EF4-FFF2-40B4-BE49-F238E27FC236}">
                <a16:creationId xmlns:a16="http://schemas.microsoft.com/office/drawing/2014/main" id="{6244BC28-BD58-4BBD-94CA-587699D3829D}"/>
              </a:ext>
            </a:extLst>
          </p:cNvPr>
          <p:cNvPicPr>
            <a:picLocks noChangeAspect="1"/>
          </p:cNvPicPr>
          <p:nvPr/>
        </p:nvPicPr>
        <p:blipFill>
          <a:blip r:embed="rId4">
            <a:extLst>
              <a:ext uri="{28A0092B-C50C-407E-A947-70E740481C1C}">
                <a14:useLocalDpi xmlns:a14="http://schemas.microsoft.com/office/drawing/2010/main" val="0"/>
              </a:ext>
            </a:extLst>
          </a:blip>
          <a:srcRect b="8614"/>
          <a:stretch>
            <a:fillRect/>
          </a:stretch>
        </p:blipFill>
        <p:spPr bwMode="auto">
          <a:xfrm>
            <a:off x="3081678" y="1996168"/>
            <a:ext cx="1632857" cy="224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10383-6136.jpg">
            <a:extLst>
              <a:ext uri="{FF2B5EF4-FFF2-40B4-BE49-F238E27FC236}">
                <a16:creationId xmlns:a16="http://schemas.microsoft.com/office/drawing/2014/main" id="{447987CA-CF0E-4876-90DC-8280A9047AE9}"/>
              </a:ext>
            </a:extLst>
          </p:cNvPr>
          <p:cNvPicPr>
            <a:picLocks noChangeAspect="1"/>
          </p:cNvPicPr>
          <p:nvPr/>
        </p:nvPicPr>
        <p:blipFill>
          <a:blip r:embed="rId5">
            <a:extLst>
              <a:ext uri="{28A0092B-C50C-407E-A947-70E740481C1C}">
                <a14:useLocalDpi xmlns:a14="http://schemas.microsoft.com/office/drawing/2010/main" val="0"/>
              </a:ext>
            </a:extLst>
          </a:blip>
          <a:srcRect b="8614"/>
          <a:stretch>
            <a:fillRect/>
          </a:stretch>
        </p:blipFill>
        <p:spPr bwMode="auto">
          <a:xfrm>
            <a:off x="4942455" y="1996168"/>
            <a:ext cx="1632857" cy="224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10588-2963.jpg">
            <a:extLst>
              <a:ext uri="{FF2B5EF4-FFF2-40B4-BE49-F238E27FC236}">
                <a16:creationId xmlns:a16="http://schemas.microsoft.com/office/drawing/2014/main" id="{A6EA8846-A3DE-4A36-B0F2-ABCE3FC4EDCB}"/>
              </a:ext>
            </a:extLst>
          </p:cNvPr>
          <p:cNvPicPr>
            <a:picLocks noChangeAspect="1"/>
          </p:cNvPicPr>
          <p:nvPr/>
        </p:nvPicPr>
        <p:blipFill>
          <a:blip r:embed="rId6">
            <a:extLst>
              <a:ext uri="{28A0092B-C50C-407E-A947-70E740481C1C}">
                <a14:useLocalDpi xmlns:a14="http://schemas.microsoft.com/office/drawing/2010/main" val="0"/>
              </a:ext>
            </a:extLst>
          </a:blip>
          <a:srcRect b="8614"/>
          <a:stretch>
            <a:fillRect/>
          </a:stretch>
        </p:blipFill>
        <p:spPr bwMode="auto">
          <a:xfrm>
            <a:off x="6762410" y="1996168"/>
            <a:ext cx="1632857" cy="224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E3BFF445-1E7F-4C4A-8206-EDD3CE034F27}"/>
              </a:ext>
            </a:extLst>
          </p:cNvPr>
          <p:cNvSpPr/>
          <p:nvPr/>
        </p:nvSpPr>
        <p:spPr>
          <a:xfrm>
            <a:off x="1232807" y="4336596"/>
            <a:ext cx="1632857" cy="816429"/>
          </a:xfrm>
          <a:prstGeom prst="roundRect">
            <a:avLst>
              <a:gd name="adj" fmla="val 9091"/>
            </a:avLst>
          </a:prstGeom>
          <a:solidFill>
            <a:schemeClr val="bg1"/>
          </a:solidFill>
          <a:ln w="6350"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86" b="1" dirty="0">
                <a:solidFill>
                  <a:srgbClr val="ED1B24"/>
                </a:solidFill>
                <a:latin typeface="Arial" charset="0"/>
                <a:cs typeface="Arial" charset="0"/>
              </a:rPr>
              <a:t>Training Services</a:t>
            </a:r>
          </a:p>
        </p:txBody>
      </p:sp>
      <p:sp>
        <p:nvSpPr>
          <p:cNvPr id="16" name="Rounded Rectangle 15">
            <a:extLst>
              <a:ext uri="{FF2B5EF4-FFF2-40B4-BE49-F238E27FC236}">
                <a16:creationId xmlns:a16="http://schemas.microsoft.com/office/drawing/2014/main" id="{CF07F393-FEB3-4063-A0CE-D31EB1030BDD}"/>
              </a:ext>
            </a:extLst>
          </p:cNvPr>
          <p:cNvSpPr/>
          <p:nvPr/>
        </p:nvSpPr>
        <p:spPr>
          <a:xfrm>
            <a:off x="3081678" y="4336596"/>
            <a:ext cx="1632857" cy="816429"/>
          </a:xfrm>
          <a:prstGeom prst="roundRect">
            <a:avLst>
              <a:gd name="adj" fmla="val 9091"/>
            </a:avLst>
          </a:prstGeom>
          <a:solidFill>
            <a:schemeClr val="bg1"/>
          </a:solidFill>
          <a:ln w="6350"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86" b="1" dirty="0">
                <a:solidFill>
                  <a:srgbClr val="ED1B24"/>
                </a:solidFill>
                <a:latin typeface="Arial"/>
                <a:cs typeface="Arial"/>
              </a:rPr>
              <a:t>Biomedical Services</a:t>
            </a:r>
          </a:p>
        </p:txBody>
      </p:sp>
      <p:sp>
        <p:nvSpPr>
          <p:cNvPr id="17" name="Rounded Rectangle 16">
            <a:extLst>
              <a:ext uri="{FF2B5EF4-FFF2-40B4-BE49-F238E27FC236}">
                <a16:creationId xmlns:a16="http://schemas.microsoft.com/office/drawing/2014/main" id="{7ACC381B-B80A-43E6-9212-4E7A22CBA495}"/>
              </a:ext>
            </a:extLst>
          </p:cNvPr>
          <p:cNvSpPr/>
          <p:nvPr/>
        </p:nvSpPr>
        <p:spPr>
          <a:xfrm>
            <a:off x="4942455" y="4336596"/>
            <a:ext cx="1632857" cy="816429"/>
          </a:xfrm>
          <a:prstGeom prst="roundRect">
            <a:avLst>
              <a:gd name="adj" fmla="val 9091"/>
            </a:avLst>
          </a:prstGeom>
          <a:solidFill>
            <a:schemeClr val="bg1"/>
          </a:solidFill>
          <a:ln w="6350"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86" b="1" dirty="0">
                <a:solidFill>
                  <a:srgbClr val="ED1B24"/>
                </a:solidFill>
                <a:latin typeface="Arial"/>
                <a:cs typeface="Arial"/>
              </a:rPr>
              <a:t>Disaster Cycle Services</a:t>
            </a:r>
          </a:p>
        </p:txBody>
      </p:sp>
      <p:sp>
        <p:nvSpPr>
          <p:cNvPr id="18" name="Rounded Rectangle 17">
            <a:extLst>
              <a:ext uri="{FF2B5EF4-FFF2-40B4-BE49-F238E27FC236}">
                <a16:creationId xmlns:a16="http://schemas.microsoft.com/office/drawing/2014/main" id="{1A5A4C24-51F4-474C-B57C-9B36240A8AFC}"/>
              </a:ext>
            </a:extLst>
          </p:cNvPr>
          <p:cNvSpPr/>
          <p:nvPr/>
        </p:nvSpPr>
        <p:spPr>
          <a:xfrm>
            <a:off x="6762410" y="4336596"/>
            <a:ext cx="1632857" cy="816429"/>
          </a:xfrm>
          <a:prstGeom prst="roundRect">
            <a:avLst>
              <a:gd name="adj" fmla="val 9091"/>
            </a:avLst>
          </a:prstGeom>
          <a:solidFill>
            <a:schemeClr val="bg1"/>
          </a:solidFill>
          <a:ln w="6350"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86" b="1" dirty="0">
                <a:solidFill>
                  <a:srgbClr val="ED1B24"/>
                </a:solidFill>
                <a:latin typeface="Arial"/>
                <a:cs typeface="Arial"/>
              </a:rPr>
              <a:t>Service to the Armed Forces</a:t>
            </a:r>
          </a:p>
        </p:txBody>
      </p:sp>
      <p:sp>
        <p:nvSpPr>
          <p:cNvPr id="20" name="Rounded Rectangle 19">
            <a:extLst>
              <a:ext uri="{FF2B5EF4-FFF2-40B4-BE49-F238E27FC236}">
                <a16:creationId xmlns:a16="http://schemas.microsoft.com/office/drawing/2014/main" id="{F4C1381D-B0B3-4C37-9522-57F20F836C55}"/>
              </a:ext>
            </a:extLst>
          </p:cNvPr>
          <p:cNvSpPr/>
          <p:nvPr/>
        </p:nvSpPr>
        <p:spPr>
          <a:xfrm>
            <a:off x="8611280" y="4336596"/>
            <a:ext cx="1632857" cy="816429"/>
          </a:xfrm>
          <a:prstGeom prst="roundRect">
            <a:avLst>
              <a:gd name="adj" fmla="val 9091"/>
            </a:avLst>
          </a:prstGeom>
          <a:solidFill>
            <a:schemeClr val="bg1"/>
          </a:solidFill>
          <a:ln w="6350" cap="flat" cmpd="sng" algn="ctr">
            <a:solidFill>
              <a:srgbClr val="D7D7D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86" b="1" dirty="0">
                <a:solidFill>
                  <a:srgbClr val="ED1B24"/>
                </a:solidFill>
                <a:latin typeface="Arial"/>
                <a:cs typeface="Arial"/>
              </a:rPr>
              <a:t>International Services</a:t>
            </a:r>
          </a:p>
        </p:txBody>
      </p:sp>
      <p:pic>
        <p:nvPicPr>
          <p:cNvPr id="19469" name="Picture 13" descr="preparedness slides.jpg">
            <a:extLst>
              <a:ext uri="{FF2B5EF4-FFF2-40B4-BE49-F238E27FC236}">
                <a16:creationId xmlns:a16="http://schemas.microsoft.com/office/drawing/2014/main" id="{E4F7A7F8-4151-405B-8B58-50587247ED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32807" y="1996168"/>
            <a:ext cx="1632857" cy="224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983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4AAE-F555-4CDC-833C-DBD6232C5CDD}"/>
              </a:ext>
            </a:extLst>
          </p:cNvPr>
          <p:cNvSpPr>
            <a:spLocks noGrp="1"/>
          </p:cNvSpPr>
          <p:nvPr>
            <p:ph type="title"/>
          </p:nvPr>
        </p:nvSpPr>
        <p:spPr>
          <a:xfrm>
            <a:off x="274578" y="157993"/>
            <a:ext cx="5821422" cy="1151965"/>
          </a:xfrm>
        </p:spPr>
        <p:txBody>
          <a:bodyPr vert="horz" lIns="91440" tIns="45720" rIns="91440" bIns="45720" rtlCol="0" anchor="ctr">
            <a:normAutofit fontScale="90000"/>
          </a:bodyPr>
          <a:lstStyle/>
          <a:p>
            <a:pPr algn="ctr"/>
            <a:r>
              <a:rPr lang="en-US" sz="4000" dirty="0"/>
              <a:t>Acute to Chronic Nature of large disasters</a:t>
            </a:r>
          </a:p>
        </p:txBody>
      </p:sp>
      <p:sp>
        <p:nvSpPr>
          <p:cNvPr id="4" name="TextBox 3">
            <a:extLst>
              <a:ext uri="{FF2B5EF4-FFF2-40B4-BE49-F238E27FC236}">
                <a16:creationId xmlns:a16="http://schemas.microsoft.com/office/drawing/2014/main" id="{692EE67A-A164-45D1-8218-9F5586B556D7}"/>
              </a:ext>
            </a:extLst>
          </p:cNvPr>
          <p:cNvSpPr txBox="1"/>
          <p:nvPr/>
        </p:nvSpPr>
        <p:spPr>
          <a:xfrm>
            <a:off x="234994" y="1263960"/>
            <a:ext cx="8039428" cy="3947954"/>
          </a:xfrm>
          <a:prstGeom prst="rect">
            <a:avLst/>
          </a:prstGeom>
        </p:spPr>
        <p:txBody>
          <a:bodyPr vert="horz" lIns="91440" tIns="45720" rIns="91440" bIns="45720" rtlCol="0" anchor="ctr">
            <a:normAutofit/>
          </a:bodyPr>
          <a:lstStyle/>
          <a:p>
            <a:pPr marL="285750" indent="-285750"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dirty="0">
                <a:latin typeface="Roboto"/>
              </a:rPr>
              <a:t>A </a:t>
            </a:r>
            <a:r>
              <a:rPr lang="en-US" sz="2000" b="1" u="sng" dirty="0" err="1">
                <a:latin typeface="Roboto"/>
              </a:rPr>
              <a:t>sixfold</a:t>
            </a:r>
            <a:r>
              <a:rPr lang="en-US" sz="2000" b="1" u="sng" dirty="0">
                <a:latin typeface="Roboto"/>
              </a:rPr>
              <a:t> increase </a:t>
            </a:r>
            <a:r>
              <a:rPr lang="en-US" sz="2000" dirty="0">
                <a:latin typeface="Roboto"/>
              </a:rPr>
              <a:t>in the number of large disasters caused by extreme weather in the United States over the last 40 years.  </a:t>
            </a:r>
          </a:p>
          <a:p>
            <a:pPr marL="285750" indent="-285750" fontAlgn="base">
              <a:spcAft>
                <a:spcPts val="600"/>
              </a:spcAft>
              <a:buFont typeface="Arial" panose="020B0604020202020204" pitchFamily="34" charset="0"/>
              <a:buChar char="•"/>
            </a:pPr>
            <a:endParaRPr lang="en-US" sz="2000" dirty="0">
              <a:latin typeface="Roboto"/>
            </a:endParaRPr>
          </a:p>
          <a:p>
            <a:pPr marL="285750" indent="-285750"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More than </a:t>
            </a:r>
            <a:r>
              <a:rPr lang="en-US" sz="2000" b="1" u="sng" dirty="0">
                <a:latin typeface="Arial" panose="020B0604020202020204" pitchFamily="34" charset="0"/>
                <a:cs typeface="Arial" panose="020B0604020202020204" pitchFamily="34" charset="0"/>
              </a:rPr>
              <a:t>40% of Americans </a:t>
            </a:r>
            <a:r>
              <a:rPr lang="en-US" sz="2000" dirty="0">
                <a:latin typeface="Arial" panose="020B0604020202020204" pitchFamily="34" charset="0"/>
                <a:cs typeface="Arial" panose="020B0604020202020204" pitchFamily="34" charset="0"/>
              </a:rPr>
              <a:t>— some 130 million people — live in a county struck by a climate disaster last year.</a:t>
            </a:r>
          </a:p>
          <a:p>
            <a:pPr marL="285750" indent="-285750" fontAlgn="base">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Between 2008 and 2020, extreme weather caused by climate change </a:t>
            </a:r>
            <a:r>
              <a:rPr lang="en-US" sz="2000" b="1" u="sng" dirty="0">
                <a:latin typeface="Arial" panose="020B0604020202020204" pitchFamily="34" charset="0"/>
                <a:cs typeface="Arial" panose="020B0604020202020204" pitchFamily="34" charset="0"/>
              </a:rPr>
              <a:t>displaced 10 million people</a:t>
            </a:r>
            <a:r>
              <a:rPr lang="en-US" sz="2000" dirty="0">
                <a:latin typeface="Arial" panose="020B0604020202020204" pitchFamily="34" charset="0"/>
                <a:cs typeface="Arial" panose="020B0604020202020204" pitchFamily="34" charset="0"/>
              </a:rPr>
              <a:t>.</a:t>
            </a:r>
          </a:p>
          <a:p>
            <a:pPr marL="285750" indent="-285750" fontAlgn="base">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US" sz="2000" dirty="0">
                <a:latin typeface="Arial" panose="020B0604020202020204" pitchFamily="34" charset="0"/>
                <a:cs typeface="Arial" panose="020B0604020202020204" pitchFamily="34" charset="0"/>
              </a:rPr>
              <a:t>For the most vulnerable, climate displacement can be catastrophic as it worsens the chronic underlying causes and threat of poverty.</a:t>
            </a:r>
            <a:endParaRPr lang="en-US" sz="2000" cap="all" dirty="0"/>
          </a:p>
          <a:p>
            <a:pPr marL="285750" indent="-228600" defTabSz="914400">
              <a:lnSpc>
                <a:spcPct val="110000"/>
              </a:lnSpc>
              <a:spcAft>
                <a:spcPts val="600"/>
              </a:spcAft>
              <a:buClr>
                <a:schemeClr val="accent1"/>
              </a:buClr>
              <a:buSzPct val="160000"/>
              <a:buFont typeface="Arial" panose="020B0604020202020204" pitchFamily="34" charset="0"/>
              <a:buChar char="•"/>
            </a:pPr>
            <a:endParaRPr lang="en-US" sz="700" cap="all" dirty="0"/>
          </a:p>
        </p:txBody>
      </p:sp>
      <p:pic>
        <p:nvPicPr>
          <p:cNvPr id="6" name="Picture 5" descr="A picture containing sky, outdoor&#10;&#10;Description automatically generated">
            <a:extLst>
              <a:ext uri="{FF2B5EF4-FFF2-40B4-BE49-F238E27FC236}">
                <a16:creationId xmlns:a16="http://schemas.microsoft.com/office/drawing/2014/main" id="{E9E658F8-7231-48CA-AB68-39B2F3E9FA2D}"/>
              </a:ext>
            </a:extLst>
          </p:cNvPr>
          <p:cNvPicPr>
            <a:picLocks noChangeAspect="1"/>
          </p:cNvPicPr>
          <p:nvPr/>
        </p:nvPicPr>
        <p:blipFill rotWithShape="1">
          <a:blip r:embed="rId4"/>
          <a:srcRect t="5225" b="5225"/>
          <a:stretch/>
        </p:blipFill>
        <p:spPr>
          <a:xfrm>
            <a:off x="8440615" y="157993"/>
            <a:ext cx="3132796" cy="3740570"/>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39EAD91C-B300-4CBC-AD97-1044CFDF914D}"/>
              </a:ext>
            </a:extLst>
          </p:cNvPr>
          <p:cNvPicPr>
            <a:picLocks noChangeAspect="1"/>
          </p:cNvPicPr>
          <p:nvPr/>
        </p:nvPicPr>
        <p:blipFill>
          <a:blip r:embed="rId5"/>
          <a:stretch>
            <a:fillRect/>
          </a:stretch>
        </p:blipFill>
        <p:spPr>
          <a:xfrm>
            <a:off x="10698579" y="5662779"/>
            <a:ext cx="646232" cy="737680"/>
          </a:xfrm>
          <a:prstGeom prst="rect">
            <a:avLst/>
          </a:prstGeom>
        </p:spPr>
      </p:pic>
    </p:spTree>
    <p:extLst>
      <p:ext uri="{BB962C8B-B14F-4D97-AF65-F5344CB8AC3E}">
        <p14:creationId xmlns:p14="http://schemas.microsoft.com/office/powerpoint/2010/main" val="106809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AB8A88-A60F-421C-9564-D5A7639EA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832D3A04-3120-4CF3-8F9E-6DCF218BA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76623557-2052-45FC-929B-06CA2778157F}"/>
              </a:ext>
            </a:extLst>
          </p:cNvPr>
          <p:cNvPicPr>
            <a:picLocks noChangeAspect="1"/>
          </p:cNvPicPr>
          <p:nvPr/>
        </p:nvPicPr>
        <p:blipFill>
          <a:blip r:embed="rId5"/>
          <a:stretch>
            <a:fillRect/>
          </a:stretch>
        </p:blipFill>
        <p:spPr>
          <a:xfrm>
            <a:off x="6562455" y="1093075"/>
            <a:ext cx="4677405" cy="4209664"/>
          </a:xfrm>
          <a:prstGeom prst="rect">
            <a:avLst/>
          </a:prstGeom>
          <a:ln>
            <a:noFill/>
          </a:ln>
        </p:spPr>
      </p:pic>
      <p:sp>
        <p:nvSpPr>
          <p:cNvPr id="20" name="Freeform 9">
            <a:extLst>
              <a:ext uri="{FF2B5EF4-FFF2-40B4-BE49-F238E27FC236}">
                <a16:creationId xmlns:a16="http://schemas.microsoft.com/office/drawing/2014/main" id="{98D68143-E11F-49D9-A842-E52CB4364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2" name="Rectangle 21">
            <a:extLst>
              <a:ext uri="{FF2B5EF4-FFF2-40B4-BE49-F238E27FC236}">
                <a16:creationId xmlns:a16="http://schemas.microsoft.com/office/drawing/2014/main" id="{70D81F57-CC57-46AD-86A2-54F697BD5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344FC1E2-B3F4-41E3-96F6-A627F044FB7C}"/>
              </a:ext>
            </a:extLst>
          </p:cNvPr>
          <p:cNvSpPr txBox="1"/>
          <p:nvPr/>
        </p:nvSpPr>
        <p:spPr>
          <a:xfrm>
            <a:off x="685800" y="1955489"/>
            <a:ext cx="4957273" cy="3446103"/>
          </a:xfrm>
          <a:prstGeom prst="rect">
            <a:avLst/>
          </a:prstGeom>
        </p:spPr>
        <p:txBody>
          <a:bodyPr vert="horz" lIns="91440" tIns="45720" rIns="91440" bIns="45720" rtlCol="0" anchor="ctr">
            <a:normAutofit fontScale="25000" lnSpcReduction="20000"/>
          </a:bodyPr>
          <a:lstStyle/>
          <a:p>
            <a:pPr defTabSz="914400">
              <a:lnSpc>
                <a:spcPct val="110000"/>
              </a:lnSpc>
              <a:spcAft>
                <a:spcPts val="600"/>
              </a:spcAft>
              <a:buClr>
                <a:schemeClr val="bg1"/>
              </a:buClr>
              <a:buSzPct val="160000"/>
            </a:pPr>
            <a:endParaRPr lang="en-US" sz="2600" cap="all">
              <a:solidFill>
                <a:schemeClr val="bg1"/>
              </a:solidFill>
              <a:latin typeface="Arial" panose="020B0604020202020204" pitchFamily="34" charset="0"/>
              <a:cs typeface="Arial" panose="020B0604020202020204" pitchFamily="34" charset="0"/>
            </a:endParaRPr>
          </a:p>
          <a:p>
            <a:pPr defTabSz="914400">
              <a:lnSpc>
                <a:spcPct val="110000"/>
              </a:lnSpc>
              <a:spcAft>
                <a:spcPts val="600"/>
              </a:spcAft>
              <a:buClr>
                <a:schemeClr val="bg1"/>
              </a:buClr>
              <a:buSzPct val="160000"/>
            </a:pPr>
            <a:r>
              <a:rPr lang="en-US" sz="6400" cap="all">
                <a:solidFill>
                  <a:schemeClr val="bg1"/>
                </a:solidFill>
                <a:latin typeface="Arial" panose="020B0604020202020204" pitchFamily="34" charset="0"/>
                <a:cs typeface="Arial" panose="020B0604020202020204" pitchFamily="34" charset="0"/>
              </a:rPr>
              <a:t>Northern Ohio Region: </a:t>
            </a:r>
            <a:r>
              <a:rPr lang="en-US" sz="6400" b="1" cap="all">
                <a:solidFill>
                  <a:schemeClr val="bg1"/>
                </a:solidFill>
                <a:latin typeface="Arial" panose="020B0604020202020204" pitchFamily="34" charset="0"/>
                <a:cs typeface="Arial" panose="020B0604020202020204" pitchFamily="34" charset="0"/>
              </a:rPr>
              <a:t>F</a:t>
            </a:r>
            <a:r>
              <a:rPr lang="en-US" sz="6400" cap="all">
                <a:solidFill>
                  <a:schemeClr val="bg1"/>
                </a:solidFill>
                <a:latin typeface="Arial" panose="020B0604020202020204" pitchFamily="34" charset="0"/>
                <a:cs typeface="Arial" panose="020B0604020202020204" pitchFamily="34" charset="0"/>
              </a:rPr>
              <a:t>Y 22</a:t>
            </a:r>
          </a:p>
          <a:p>
            <a:pPr indent="-228600" defTabSz="914400">
              <a:lnSpc>
                <a:spcPct val="110000"/>
              </a:lnSpc>
              <a:spcAft>
                <a:spcPts val="600"/>
              </a:spcAft>
              <a:buClr>
                <a:schemeClr val="bg1"/>
              </a:buClr>
              <a:buSzPct val="160000"/>
              <a:buFont typeface="Arial" panose="020B0604020202020204" pitchFamily="34" charset="0"/>
              <a:buChar char="•"/>
            </a:pPr>
            <a:endParaRPr lang="en-US" sz="6400" cap="all">
              <a:solidFill>
                <a:schemeClr val="bg1"/>
              </a:solidFill>
              <a:latin typeface="Arial" panose="020B0604020202020204" pitchFamily="34" charset="0"/>
              <a:cs typeface="Arial" panose="020B0604020202020204" pitchFamily="34" charset="0"/>
            </a:endParaRPr>
          </a:p>
          <a:p>
            <a:pPr lvl="1" indent="-228600" defTabSz="914400">
              <a:lnSpc>
                <a:spcPct val="110000"/>
              </a:lnSpc>
              <a:spcAft>
                <a:spcPts val="600"/>
              </a:spcAft>
              <a:buClr>
                <a:schemeClr val="bg1"/>
              </a:buClr>
              <a:buSzPct val="160000"/>
              <a:buFont typeface="Arial" panose="020B0604020202020204" pitchFamily="34" charset="0"/>
              <a:buChar char="•"/>
            </a:pPr>
            <a:r>
              <a:rPr lang="en-US" sz="6400" cap="all">
                <a:solidFill>
                  <a:schemeClr val="bg1"/>
                </a:solidFill>
                <a:latin typeface="Arial" panose="020B0604020202020204" pitchFamily="34" charset="0"/>
                <a:cs typeface="Arial" panose="020B0604020202020204" pitchFamily="34" charset="0"/>
              </a:rPr>
              <a:t>Incidents: 1187</a:t>
            </a:r>
          </a:p>
          <a:p>
            <a:pPr lvl="1" indent="-228600" defTabSz="914400">
              <a:lnSpc>
                <a:spcPct val="110000"/>
              </a:lnSpc>
              <a:spcAft>
                <a:spcPts val="600"/>
              </a:spcAft>
              <a:buClr>
                <a:schemeClr val="bg1"/>
              </a:buClr>
              <a:buSzPct val="160000"/>
              <a:buFont typeface="Arial" panose="020B0604020202020204" pitchFamily="34" charset="0"/>
              <a:buChar char="•"/>
            </a:pPr>
            <a:r>
              <a:rPr lang="en-US" sz="6400" cap="all">
                <a:solidFill>
                  <a:schemeClr val="bg1"/>
                </a:solidFill>
                <a:latin typeface="Arial" panose="020B0604020202020204" pitchFamily="34" charset="0"/>
                <a:cs typeface="Arial" panose="020B0604020202020204" pitchFamily="34" charset="0"/>
              </a:rPr>
              <a:t>Assisting 4,731 people</a:t>
            </a:r>
          </a:p>
          <a:p>
            <a:pPr lvl="1" indent="-228600" defTabSz="914400">
              <a:lnSpc>
                <a:spcPct val="110000"/>
              </a:lnSpc>
              <a:spcAft>
                <a:spcPts val="600"/>
              </a:spcAft>
              <a:buClr>
                <a:schemeClr val="bg1"/>
              </a:buClr>
              <a:buSzPct val="160000"/>
              <a:buFont typeface="Arial" panose="020B0604020202020204" pitchFamily="34" charset="0"/>
              <a:buChar char="•"/>
            </a:pPr>
            <a:r>
              <a:rPr lang="en-US" sz="6400" cap="all">
                <a:solidFill>
                  <a:schemeClr val="bg1"/>
                </a:solidFill>
                <a:latin typeface="Arial" panose="020B0604020202020204" pitchFamily="34" charset="0"/>
                <a:cs typeface="Arial" panose="020B0604020202020204" pitchFamily="34" charset="0"/>
              </a:rPr>
              <a:t>Fatalities: 36</a:t>
            </a:r>
          </a:p>
          <a:p>
            <a:pPr lvl="1" indent="-228600" defTabSz="914400">
              <a:lnSpc>
                <a:spcPct val="110000"/>
              </a:lnSpc>
              <a:spcAft>
                <a:spcPts val="600"/>
              </a:spcAft>
              <a:buClr>
                <a:schemeClr val="bg1"/>
              </a:buClr>
              <a:buSzPct val="160000"/>
              <a:buFont typeface="Arial" panose="020B0604020202020204" pitchFamily="34" charset="0"/>
              <a:buChar char="•"/>
            </a:pPr>
            <a:r>
              <a:rPr lang="en-US" sz="6400" cap="all">
                <a:solidFill>
                  <a:schemeClr val="bg1"/>
                </a:solidFill>
                <a:latin typeface="Arial" panose="020B0604020202020204" pitchFamily="34" charset="0"/>
                <a:cs typeface="Arial" panose="020B0604020202020204" pitchFamily="34" charset="0"/>
              </a:rPr>
              <a:t>Canteen: 21</a:t>
            </a:r>
          </a:p>
          <a:p>
            <a:pPr marL="228600" lvl="1" defTabSz="914400">
              <a:lnSpc>
                <a:spcPct val="110000"/>
              </a:lnSpc>
              <a:spcAft>
                <a:spcPts val="600"/>
              </a:spcAft>
              <a:buClr>
                <a:schemeClr val="bg1"/>
              </a:buClr>
              <a:buSzPct val="160000"/>
            </a:pPr>
            <a:endParaRPr lang="en-US" sz="6400" cap="all">
              <a:solidFill>
                <a:schemeClr val="bg1"/>
              </a:solidFill>
              <a:latin typeface="Arial" panose="020B0604020202020204" pitchFamily="34" charset="0"/>
              <a:cs typeface="Arial" panose="020B0604020202020204" pitchFamily="34" charset="0"/>
            </a:endParaRPr>
          </a:p>
          <a:p>
            <a:pPr marR="0" lvl="0" algn="l" defTabSz="914400" rtl="0" eaLnBrk="1" fontAlgn="auto" latinLnBrk="0" hangingPunct="1">
              <a:lnSpc>
                <a:spcPct val="110000"/>
              </a:lnSpc>
              <a:spcBef>
                <a:spcPts val="0"/>
              </a:spcBef>
              <a:spcAft>
                <a:spcPts val="600"/>
              </a:spcAft>
              <a:buClr>
                <a:prstClr val="white"/>
              </a:buClr>
              <a:buSzPct val="160000"/>
              <a:tabLst/>
              <a:defRPr/>
            </a:pPr>
            <a:r>
              <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rPr>
              <a:t>Northeast Ohio Chapter– FY 22</a:t>
            </a:r>
          </a:p>
          <a:p>
            <a:pPr marL="0" marR="0" lvl="0"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endPar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457200" marR="0" lvl="1"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r>
              <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rPr>
              <a:t>Incidents:  383</a:t>
            </a:r>
          </a:p>
          <a:p>
            <a:pPr marL="457200" marR="0" lvl="1"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r>
              <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rPr>
              <a:t>Assisting 1,468 People</a:t>
            </a:r>
          </a:p>
          <a:p>
            <a:pPr marL="457200" marR="0" lvl="1"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r>
              <a:rPr lang="en-US" sz="6400" cap="all">
                <a:solidFill>
                  <a:prstClr val="white"/>
                </a:solidFill>
                <a:latin typeface="Arial" panose="020B0604020202020204" pitchFamily="34" charset="0"/>
                <a:cs typeface="Arial" panose="020B0604020202020204" pitchFamily="34" charset="0"/>
              </a:rPr>
              <a:t>Fatalities: 14</a:t>
            </a:r>
            <a:endPar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457200" marR="0" lvl="1"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r>
              <a:rPr kumimoji="0" lang="en-US" sz="64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rPr>
              <a:t>Canteen: 8</a:t>
            </a:r>
          </a:p>
          <a:p>
            <a:pPr marL="228600" marR="0" lvl="1" algn="l" defTabSz="914400" rtl="0" eaLnBrk="1" fontAlgn="auto" latinLnBrk="0" hangingPunct="1">
              <a:lnSpc>
                <a:spcPct val="110000"/>
              </a:lnSpc>
              <a:spcBef>
                <a:spcPts val="0"/>
              </a:spcBef>
              <a:spcAft>
                <a:spcPts val="600"/>
              </a:spcAft>
              <a:buClr>
                <a:prstClr val="white"/>
              </a:buClr>
              <a:buSzPct val="160000"/>
              <a:tabLst/>
              <a:defRPr/>
            </a:pPr>
            <a:endParaRPr kumimoji="0" lang="en-US" sz="25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457200" marR="0" lvl="1" indent="-228600" algn="l" defTabSz="914400" rtl="0" eaLnBrk="1" fontAlgn="auto" latinLnBrk="0" hangingPunct="1">
              <a:lnSpc>
                <a:spcPct val="110000"/>
              </a:lnSpc>
              <a:spcBef>
                <a:spcPts val="0"/>
              </a:spcBef>
              <a:spcAft>
                <a:spcPts val="600"/>
              </a:spcAft>
              <a:buClr>
                <a:prstClr val="white"/>
              </a:buClr>
              <a:buSzPct val="160000"/>
              <a:buFont typeface="Arial" panose="020B0604020202020204" pitchFamily="34" charset="0"/>
              <a:buChar char="•"/>
              <a:tabLst/>
              <a:defRPr/>
            </a:pPr>
            <a:endParaRPr kumimoji="0" lang="en-US" sz="2500" b="0" i="0" u="none" strike="noStrike" kern="1200" cap="all"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lvl="1" indent="-228600" defTabSz="914400">
              <a:lnSpc>
                <a:spcPct val="110000"/>
              </a:lnSpc>
              <a:spcAft>
                <a:spcPts val="600"/>
              </a:spcAft>
              <a:buClr>
                <a:schemeClr val="bg1"/>
              </a:buClr>
              <a:buSzPct val="160000"/>
              <a:buFont typeface="Arial" panose="020B0604020202020204" pitchFamily="34" charset="0"/>
              <a:buChar char="•"/>
            </a:pPr>
            <a:endParaRPr lang="en-US" sz="2600" cap="all">
              <a:solidFill>
                <a:schemeClr val="bg1"/>
              </a:solidFill>
              <a:latin typeface="Arial" panose="020B0604020202020204" pitchFamily="34" charset="0"/>
              <a:cs typeface="Arial" panose="020B0604020202020204" pitchFamily="34" charset="0"/>
            </a:endParaRPr>
          </a:p>
          <a:p>
            <a:pPr indent="-228600" defTabSz="914400">
              <a:lnSpc>
                <a:spcPct val="110000"/>
              </a:lnSpc>
              <a:spcAft>
                <a:spcPts val="600"/>
              </a:spcAft>
              <a:buClr>
                <a:schemeClr val="accent1"/>
              </a:buClr>
              <a:buSzPct val="160000"/>
              <a:buFont typeface="Arial" panose="020B0604020202020204" pitchFamily="34" charset="0"/>
              <a:buChar char="•"/>
            </a:pPr>
            <a:endParaRPr lang="en-US" sz="1600" cap="all">
              <a:solidFill>
                <a:schemeClr val="bg1"/>
              </a:solidFill>
              <a:latin typeface="Arial" panose="020B0604020202020204" pitchFamily="34" charset="0"/>
              <a:cs typeface="Arial" panose="020B0604020202020204" pitchFamily="34" charset="0"/>
            </a:endParaRPr>
          </a:p>
          <a:p>
            <a:pPr indent="-228600" defTabSz="914400">
              <a:lnSpc>
                <a:spcPct val="110000"/>
              </a:lnSpc>
              <a:spcAft>
                <a:spcPts val="600"/>
              </a:spcAft>
              <a:buClr>
                <a:schemeClr val="accent1"/>
              </a:buClr>
              <a:buSzPct val="160000"/>
              <a:buFont typeface="Arial" panose="020B0604020202020204" pitchFamily="34" charset="0"/>
              <a:buChar char="•"/>
            </a:pPr>
            <a:endParaRPr lang="en-US" sz="1300" cap="all">
              <a:solidFill>
                <a:schemeClr val="bg1"/>
              </a:solidFill>
            </a:endParaRPr>
          </a:p>
          <a:p>
            <a:pPr indent="-228600" defTabSz="914400">
              <a:lnSpc>
                <a:spcPct val="110000"/>
              </a:lnSpc>
              <a:spcAft>
                <a:spcPts val="600"/>
              </a:spcAft>
              <a:buClr>
                <a:schemeClr val="accent1"/>
              </a:buClr>
              <a:buSzPct val="160000"/>
              <a:buFont typeface="Arial" panose="020B0604020202020204" pitchFamily="34" charset="0"/>
              <a:buChar char="•"/>
            </a:pPr>
            <a:endParaRPr lang="en-US" sz="1300" cap="all">
              <a:solidFill>
                <a:schemeClr val="bg1"/>
              </a:solidFill>
            </a:endParaRPr>
          </a:p>
          <a:p>
            <a:pPr indent="-228600" defTabSz="914400">
              <a:lnSpc>
                <a:spcPct val="110000"/>
              </a:lnSpc>
              <a:spcAft>
                <a:spcPts val="600"/>
              </a:spcAft>
              <a:buClr>
                <a:schemeClr val="accent1"/>
              </a:buClr>
              <a:buSzPct val="160000"/>
              <a:buFont typeface="Arial" panose="020B0604020202020204" pitchFamily="34" charset="0"/>
              <a:buChar char="•"/>
            </a:pPr>
            <a:endParaRPr lang="en-US" sz="1300" cap="all">
              <a:solidFill>
                <a:schemeClr val="bg1"/>
              </a:solidFill>
            </a:endParaRPr>
          </a:p>
        </p:txBody>
      </p:sp>
      <p:sp>
        <p:nvSpPr>
          <p:cNvPr id="7" name="TextBox 6">
            <a:extLst>
              <a:ext uri="{FF2B5EF4-FFF2-40B4-BE49-F238E27FC236}">
                <a16:creationId xmlns:a16="http://schemas.microsoft.com/office/drawing/2014/main" id="{C2DDCC5D-A245-408F-87F5-F6980A759F07}"/>
              </a:ext>
            </a:extLst>
          </p:cNvPr>
          <p:cNvSpPr txBox="1"/>
          <p:nvPr/>
        </p:nvSpPr>
        <p:spPr>
          <a:xfrm>
            <a:off x="685800" y="385189"/>
            <a:ext cx="2616200" cy="707886"/>
          </a:xfrm>
          <a:prstGeom prst="rect">
            <a:avLst/>
          </a:prstGeom>
          <a:noFill/>
        </p:spPr>
        <p:txBody>
          <a:bodyPr wrap="square" rtlCol="0">
            <a:spAutoFit/>
          </a:bodyPr>
          <a:lstStyle/>
          <a:p>
            <a:r>
              <a:rPr lang="en-US" sz="4000">
                <a:solidFill>
                  <a:schemeClr val="bg1"/>
                </a:solidFill>
              </a:rPr>
              <a:t>Statistics:</a:t>
            </a:r>
          </a:p>
        </p:txBody>
      </p:sp>
    </p:spTree>
    <p:extLst>
      <p:ext uri="{BB962C8B-B14F-4D97-AF65-F5344CB8AC3E}">
        <p14:creationId xmlns:p14="http://schemas.microsoft.com/office/powerpoint/2010/main" val="2433142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4AAE-F555-4CDC-833C-DBD6232C5CDD}"/>
              </a:ext>
            </a:extLst>
          </p:cNvPr>
          <p:cNvSpPr>
            <a:spLocks noGrp="1"/>
          </p:cNvSpPr>
          <p:nvPr>
            <p:ph type="title"/>
          </p:nvPr>
        </p:nvSpPr>
        <p:spPr>
          <a:xfrm>
            <a:off x="274578" y="157993"/>
            <a:ext cx="5821422" cy="1151965"/>
          </a:xfrm>
        </p:spPr>
        <p:txBody>
          <a:bodyPr vert="horz" lIns="91440" tIns="45720" rIns="91440" bIns="45720" rtlCol="0" anchor="ctr">
            <a:normAutofit/>
          </a:bodyPr>
          <a:lstStyle/>
          <a:p>
            <a:r>
              <a:rPr lang="en-US" sz="4000"/>
              <a:t>Response: </a:t>
            </a:r>
          </a:p>
        </p:txBody>
      </p:sp>
      <p:sp>
        <p:nvSpPr>
          <p:cNvPr id="4" name="TextBox 3">
            <a:extLst>
              <a:ext uri="{FF2B5EF4-FFF2-40B4-BE49-F238E27FC236}">
                <a16:creationId xmlns:a16="http://schemas.microsoft.com/office/drawing/2014/main" id="{692EE67A-A164-45D1-8218-9F5586B556D7}"/>
              </a:ext>
            </a:extLst>
          </p:cNvPr>
          <p:cNvSpPr txBox="1"/>
          <p:nvPr/>
        </p:nvSpPr>
        <p:spPr>
          <a:xfrm>
            <a:off x="274578" y="1784630"/>
            <a:ext cx="6689846" cy="3288739"/>
          </a:xfrm>
          <a:prstGeom prst="rect">
            <a:avLst/>
          </a:prstGeom>
        </p:spPr>
        <p:txBody>
          <a:bodyPr vert="horz" lIns="91440" tIns="45720" rIns="91440" bIns="45720" rtlCol="0" anchor="ctr">
            <a:normAutofit fontScale="25000" lnSpcReduction="20000"/>
          </a:bodyPr>
          <a:lstStyle/>
          <a:p>
            <a:pPr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DAT - Disaster Action Team  - on call 24/7 - 365</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Listen to their story </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Damage Assessment: (FEMA Guidelines)</a:t>
            </a:r>
          </a:p>
          <a:p>
            <a:pPr marL="1200150" lvl="2"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Destroyed</a:t>
            </a:r>
          </a:p>
          <a:p>
            <a:pPr marL="1200150" lvl="2"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Major</a:t>
            </a:r>
          </a:p>
          <a:p>
            <a:pPr marL="1200150" lvl="2"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Uninhabitable</a:t>
            </a:r>
          </a:p>
          <a:p>
            <a:pPr marL="1200150" lvl="2"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Minor</a:t>
            </a:r>
          </a:p>
          <a:p>
            <a:pPr marL="1200150" lvl="2"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Affected</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Immediate Assistance:  Client Assistance Card - CAC Or EFT</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Snacks and Water</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Blankets, Toys and Comfort Kits</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7200" cap="all" dirty="0">
                <a:latin typeface="Arial" panose="020B0604020202020204" pitchFamily="34" charset="0"/>
                <a:cs typeface="Arial" panose="020B0604020202020204" pitchFamily="34" charset="0"/>
              </a:rPr>
              <a:t>Canteen for 1</a:t>
            </a:r>
            <a:r>
              <a:rPr lang="en-US" sz="7200" cap="all" baseline="30000" dirty="0">
                <a:latin typeface="Arial" panose="020B0604020202020204" pitchFamily="34" charset="0"/>
                <a:cs typeface="Arial" panose="020B0604020202020204" pitchFamily="34" charset="0"/>
              </a:rPr>
              <a:t>st</a:t>
            </a:r>
            <a:r>
              <a:rPr lang="en-US" sz="7200" cap="all" dirty="0">
                <a:latin typeface="Arial" panose="020B0604020202020204" pitchFamily="34" charset="0"/>
                <a:cs typeface="Arial" panose="020B0604020202020204" pitchFamily="34" charset="0"/>
              </a:rPr>
              <a:t> Responders and Clients</a:t>
            </a:r>
          </a:p>
          <a:p>
            <a:pPr marL="285750" indent="-228600" defTabSz="914400">
              <a:lnSpc>
                <a:spcPct val="110000"/>
              </a:lnSpc>
              <a:spcAft>
                <a:spcPts val="600"/>
              </a:spcAft>
              <a:buClr>
                <a:schemeClr val="accent1"/>
              </a:buClr>
              <a:buSzPct val="160000"/>
              <a:buFont typeface="Arial" panose="020B0604020202020204" pitchFamily="34" charset="0"/>
              <a:buChar char="•"/>
            </a:pPr>
            <a:endParaRPr lang="en-US" sz="7200" cap="all" dirty="0">
              <a:latin typeface="Arial" panose="020B0604020202020204" pitchFamily="34" charset="0"/>
              <a:cs typeface="Arial" panose="020B0604020202020204" pitchFamily="34" charset="0"/>
            </a:endParaRPr>
          </a:p>
          <a:p>
            <a:pPr marL="285750" indent="-228600" defTabSz="914400">
              <a:lnSpc>
                <a:spcPct val="110000"/>
              </a:lnSpc>
              <a:spcAft>
                <a:spcPts val="600"/>
              </a:spcAft>
              <a:buClr>
                <a:schemeClr val="accent1"/>
              </a:buClr>
              <a:buSzPct val="160000"/>
              <a:buFont typeface="Arial" panose="020B0604020202020204" pitchFamily="34" charset="0"/>
              <a:buChar char="•"/>
            </a:pPr>
            <a:endParaRPr lang="en-US" sz="700" cap="all" dirty="0"/>
          </a:p>
          <a:p>
            <a:pPr marL="285750" indent="-228600" defTabSz="914400">
              <a:lnSpc>
                <a:spcPct val="110000"/>
              </a:lnSpc>
              <a:spcAft>
                <a:spcPts val="600"/>
              </a:spcAft>
              <a:buClr>
                <a:schemeClr val="accent1"/>
              </a:buClr>
              <a:buSzPct val="160000"/>
              <a:buFont typeface="Arial" panose="020B0604020202020204" pitchFamily="34" charset="0"/>
              <a:buChar char="•"/>
            </a:pPr>
            <a:endParaRPr lang="en-US" sz="700" cap="all" dirty="0"/>
          </a:p>
        </p:txBody>
      </p:sp>
      <p:pic>
        <p:nvPicPr>
          <p:cNvPr id="6" name="Picture 5" descr="A person and a child watching a firetruck&#10;&#10;Description automatically generated with low confidence">
            <a:extLst>
              <a:ext uri="{FF2B5EF4-FFF2-40B4-BE49-F238E27FC236}">
                <a16:creationId xmlns:a16="http://schemas.microsoft.com/office/drawing/2014/main" id="{E9E658F8-7231-48CA-AB68-39B2F3E9FA2D}"/>
              </a:ext>
            </a:extLst>
          </p:cNvPr>
          <p:cNvPicPr>
            <a:picLocks noChangeAspect="1"/>
          </p:cNvPicPr>
          <p:nvPr/>
        </p:nvPicPr>
        <p:blipFill rotWithShape="1">
          <a:blip r:embed="rId4">
            <a:extLst>
              <a:ext uri="{28A0092B-C50C-407E-A947-70E740481C1C}">
                <a14:useLocalDpi xmlns:a14="http://schemas.microsoft.com/office/drawing/2010/main" val="0"/>
              </a:ext>
            </a:extLst>
          </a:blip>
          <a:srcRect l="21578" r="15608"/>
          <a:stretch/>
        </p:blipFill>
        <p:spPr>
          <a:xfrm>
            <a:off x="7133236" y="157993"/>
            <a:ext cx="4440175" cy="5301586"/>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39EAD91C-B300-4CBC-AD97-1044CFDF914D}"/>
              </a:ext>
            </a:extLst>
          </p:cNvPr>
          <p:cNvPicPr>
            <a:picLocks noChangeAspect="1"/>
          </p:cNvPicPr>
          <p:nvPr/>
        </p:nvPicPr>
        <p:blipFill>
          <a:blip r:embed="rId5"/>
          <a:stretch>
            <a:fillRect/>
          </a:stretch>
        </p:blipFill>
        <p:spPr>
          <a:xfrm>
            <a:off x="10698579" y="5662779"/>
            <a:ext cx="646232" cy="737680"/>
          </a:xfrm>
          <a:prstGeom prst="rect">
            <a:avLst/>
          </a:prstGeom>
        </p:spPr>
      </p:pic>
    </p:spTree>
    <p:extLst>
      <p:ext uri="{BB962C8B-B14F-4D97-AF65-F5344CB8AC3E}">
        <p14:creationId xmlns:p14="http://schemas.microsoft.com/office/powerpoint/2010/main" val="252593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A picture containing text, font, screenshot, logo&#10;&#10;Description automatically generated">
            <a:extLst>
              <a:ext uri="{FF2B5EF4-FFF2-40B4-BE49-F238E27FC236}">
                <a16:creationId xmlns:a16="http://schemas.microsoft.com/office/drawing/2014/main" id="{E9ADBBD0-16A3-D1EB-F614-369D9C5B0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162" y="2549567"/>
            <a:ext cx="5047864" cy="1758865"/>
          </a:xfrm>
          <a:prstGeom prst="rect">
            <a:avLst/>
          </a:prstGeom>
        </p:spPr>
      </p:pic>
      <p:sp>
        <p:nvSpPr>
          <p:cNvPr id="7" name="TextBox 4">
            <a:extLst>
              <a:ext uri="{FF2B5EF4-FFF2-40B4-BE49-F238E27FC236}">
                <a16:creationId xmlns:a16="http://schemas.microsoft.com/office/drawing/2014/main" id="{38175F3B-9BFC-41EE-C24D-868D8B9C478B}"/>
              </a:ext>
            </a:extLst>
          </p:cNvPr>
          <p:cNvSpPr txBox="1"/>
          <p:nvPr/>
        </p:nvSpPr>
        <p:spPr>
          <a:xfrm>
            <a:off x="7931345" y="5793608"/>
            <a:ext cx="4168040" cy="10422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53"/>
              </a:lnSpc>
              <a:spcBef>
                <a:spcPct val="0"/>
              </a:spcBef>
            </a:pPr>
            <a:r>
              <a:rPr lang="en-US" sz="900" spc="14" dirty="0">
                <a:solidFill>
                  <a:srgbClr val="090909"/>
                </a:solidFill>
                <a:latin typeface="Poppins Light"/>
              </a:rPr>
              <a:t>Securities and Advisory Services offered through Commonwealth Financial Network®, member FINRA/SIPC, a Registered Investment Adviser. Fixed insurance products and services are separate from and are not offered through Commonwealth Financial Network.</a:t>
            </a:r>
          </a:p>
        </p:txBody>
      </p:sp>
    </p:spTree>
    <p:extLst>
      <p:ext uri="{BB962C8B-B14F-4D97-AF65-F5344CB8AC3E}">
        <p14:creationId xmlns:p14="http://schemas.microsoft.com/office/powerpoint/2010/main" val="2106926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4AAE-F555-4CDC-833C-DBD6232C5CDD}"/>
              </a:ext>
            </a:extLst>
          </p:cNvPr>
          <p:cNvSpPr>
            <a:spLocks noGrp="1"/>
          </p:cNvSpPr>
          <p:nvPr>
            <p:ph type="title"/>
          </p:nvPr>
        </p:nvSpPr>
        <p:spPr>
          <a:xfrm>
            <a:off x="5914622" y="263036"/>
            <a:ext cx="4903454" cy="1151965"/>
          </a:xfrm>
        </p:spPr>
        <p:txBody>
          <a:bodyPr vert="horz" lIns="91440" tIns="45720" rIns="91440" bIns="45720" rtlCol="0" anchor="ctr">
            <a:normAutofit/>
          </a:bodyPr>
          <a:lstStyle/>
          <a:p>
            <a:r>
              <a:rPr lang="en-US" sz="4000"/>
              <a:t>Recovery: </a:t>
            </a:r>
          </a:p>
        </p:txBody>
      </p:sp>
      <p:pic>
        <p:nvPicPr>
          <p:cNvPr id="5" name="Picture 4" descr="A group of people sitting at a table outside&#10;&#10;Description automatically generated with medium confidence">
            <a:extLst>
              <a:ext uri="{FF2B5EF4-FFF2-40B4-BE49-F238E27FC236}">
                <a16:creationId xmlns:a16="http://schemas.microsoft.com/office/drawing/2014/main" id="{C18E2F0E-E3CB-4529-9865-B1792AD9E1DB}"/>
              </a:ext>
            </a:extLst>
          </p:cNvPr>
          <p:cNvPicPr>
            <a:picLocks noChangeAspect="1"/>
          </p:cNvPicPr>
          <p:nvPr/>
        </p:nvPicPr>
        <p:blipFill rotWithShape="1">
          <a:blip r:embed="rId3">
            <a:extLst>
              <a:ext uri="{28A0092B-C50C-407E-A947-70E740481C1C}">
                <a14:useLocalDpi xmlns:a14="http://schemas.microsoft.com/office/drawing/2010/main" val="0"/>
              </a:ext>
            </a:extLst>
          </a:blip>
          <a:srcRect r="1" b="25157"/>
          <a:stretch/>
        </p:blipFill>
        <p:spPr>
          <a:xfrm flipH="1">
            <a:off x="404226" y="10"/>
            <a:ext cx="5312664" cy="5301586"/>
          </a:xfrm>
          <a:prstGeom prst="rect">
            <a:avLst/>
          </a:prstGeom>
          <a:ln w="57150" cmpd="thinThick">
            <a:solidFill>
              <a:schemeClr val="bg1">
                <a:lumMod val="50000"/>
              </a:schemeClr>
            </a:solidFill>
            <a:miter lim="800000"/>
          </a:ln>
        </p:spPr>
      </p:pic>
      <p:sp>
        <p:nvSpPr>
          <p:cNvPr id="4" name="TextBox 3">
            <a:extLst>
              <a:ext uri="{FF2B5EF4-FFF2-40B4-BE49-F238E27FC236}">
                <a16:creationId xmlns:a16="http://schemas.microsoft.com/office/drawing/2014/main" id="{692EE67A-A164-45D1-8218-9F5586B556D7}"/>
              </a:ext>
            </a:extLst>
          </p:cNvPr>
          <p:cNvSpPr txBox="1"/>
          <p:nvPr/>
        </p:nvSpPr>
        <p:spPr>
          <a:xfrm>
            <a:off x="6475112" y="1596016"/>
            <a:ext cx="4989196" cy="3665967"/>
          </a:xfrm>
          <a:prstGeom prst="rect">
            <a:avLst/>
          </a:prstGeom>
        </p:spPr>
        <p:txBody>
          <a:bodyPr vert="horz" lIns="91440" tIns="45720" rIns="91440" bIns="45720" rtlCol="0" anchor="ctr">
            <a:normAutofit fontScale="25000" lnSpcReduction="20000"/>
          </a:bodyPr>
          <a:lstStyle/>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Guide the clients through the recovery process</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Advocate for client</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Referrals for Resources: ( findhelp.org )</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Assistance in finding housing.</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Additional funds available to help overcome roadblocks. </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VSP – coupon to replace eyeglasses</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Disaster Health Services – Assistance to replace medical  equipment and medications.</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Disaster Mental Health -  Disaster coping skills</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ICCT Team – hospitalizations and fatalities:</a:t>
            </a:r>
          </a:p>
          <a:p>
            <a:pPr marL="742950" lvl="1"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Specially Trained / Experienced Volunteers</a:t>
            </a:r>
          </a:p>
          <a:p>
            <a:pPr marL="742950" lvl="1" indent="-228600" defTabSz="914400">
              <a:lnSpc>
                <a:spcPct val="110000"/>
              </a:lnSpc>
              <a:spcAft>
                <a:spcPts val="600"/>
              </a:spcAft>
              <a:buClr>
                <a:schemeClr val="accent1"/>
              </a:buClr>
              <a:buSzPct val="160000"/>
              <a:buFont typeface="Arial" panose="020B0604020202020204" pitchFamily="34" charset="0"/>
              <a:buChar char="•"/>
            </a:pPr>
            <a:r>
              <a:rPr lang="en-US" sz="5600" cap="all">
                <a:latin typeface="Arial" panose="020B0604020202020204" pitchFamily="34" charset="0"/>
                <a:cs typeface="Arial" panose="020B0604020202020204" pitchFamily="34" charset="0"/>
              </a:rPr>
              <a:t>Bereavement financial Assistance </a:t>
            </a:r>
          </a:p>
          <a:p>
            <a:pPr marL="742950" lvl="1" indent="-228600" defTabSz="914400">
              <a:lnSpc>
                <a:spcPct val="110000"/>
              </a:lnSpc>
              <a:spcAft>
                <a:spcPts val="600"/>
              </a:spcAft>
              <a:buClr>
                <a:schemeClr val="accent1"/>
              </a:buClr>
              <a:buSzPct val="160000"/>
              <a:buFont typeface="Arial" panose="020B0604020202020204" pitchFamily="34" charset="0"/>
              <a:buChar char="•"/>
            </a:pPr>
            <a:endParaRPr lang="en-US" sz="500" cap="all"/>
          </a:p>
          <a:p>
            <a:pPr marL="742950" lvl="1" indent="-228600" defTabSz="914400">
              <a:lnSpc>
                <a:spcPct val="110000"/>
              </a:lnSpc>
              <a:spcAft>
                <a:spcPts val="600"/>
              </a:spcAft>
              <a:buClr>
                <a:schemeClr val="accent1"/>
              </a:buClr>
              <a:buSzPct val="160000"/>
              <a:buFont typeface="Arial" panose="020B0604020202020204" pitchFamily="34" charset="0"/>
              <a:buChar char="•"/>
            </a:pPr>
            <a:endParaRPr lang="en-US" sz="500" cap="all"/>
          </a:p>
          <a:p>
            <a:pPr marL="285750" indent="-228600" defTabSz="914400">
              <a:lnSpc>
                <a:spcPct val="110000"/>
              </a:lnSpc>
              <a:spcAft>
                <a:spcPts val="600"/>
              </a:spcAft>
              <a:buClr>
                <a:schemeClr val="accent1"/>
              </a:buClr>
              <a:buSzPct val="160000"/>
              <a:buFont typeface="Arial" panose="020B0604020202020204" pitchFamily="34" charset="0"/>
              <a:buChar char="•"/>
            </a:pPr>
            <a:endParaRPr lang="en-US" sz="500" cap="all"/>
          </a:p>
        </p:txBody>
      </p:sp>
      <p:pic>
        <p:nvPicPr>
          <p:cNvPr id="6" name="Picture 5">
            <a:extLst>
              <a:ext uri="{FF2B5EF4-FFF2-40B4-BE49-F238E27FC236}">
                <a16:creationId xmlns:a16="http://schemas.microsoft.com/office/drawing/2014/main" id="{104BC6A1-67EE-4884-B264-40D26DCE4DA0}"/>
              </a:ext>
            </a:extLst>
          </p:cNvPr>
          <p:cNvPicPr>
            <a:picLocks noChangeAspect="1"/>
          </p:cNvPicPr>
          <p:nvPr/>
        </p:nvPicPr>
        <p:blipFill>
          <a:blip r:embed="rId4"/>
          <a:stretch>
            <a:fillRect/>
          </a:stretch>
        </p:blipFill>
        <p:spPr>
          <a:xfrm>
            <a:off x="10818076" y="5676751"/>
            <a:ext cx="646232" cy="737680"/>
          </a:xfrm>
          <a:prstGeom prst="rect">
            <a:avLst/>
          </a:prstGeom>
        </p:spPr>
      </p:pic>
    </p:spTree>
    <p:extLst>
      <p:ext uri="{BB962C8B-B14F-4D97-AF65-F5344CB8AC3E}">
        <p14:creationId xmlns:p14="http://schemas.microsoft.com/office/powerpoint/2010/main" val="23228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0"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2"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4"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6"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8"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CF98C79-E6B4-4408-9CAA-8BC971C0F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2" name="Freeform 16">
            <a:extLst>
              <a:ext uri="{FF2B5EF4-FFF2-40B4-BE49-F238E27FC236}">
                <a16:creationId xmlns:a16="http://schemas.microsoft.com/office/drawing/2014/main" id="{94C05FED-3692-43BD-9E78-09E3B839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4" name="Freeform 18">
            <a:extLst>
              <a:ext uri="{FF2B5EF4-FFF2-40B4-BE49-F238E27FC236}">
                <a16:creationId xmlns:a16="http://schemas.microsoft.com/office/drawing/2014/main" id="{B0FF085D-BA85-4674-98A4-B6B0C4D32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6" name="Freeform 20">
            <a:extLst>
              <a:ext uri="{FF2B5EF4-FFF2-40B4-BE49-F238E27FC236}">
                <a16:creationId xmlns:a16="http://schemas.microsoft.com/office/drawing/2014/main" id="{BCB775FF-CD4A-417A-9C49-6DB1F71E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6801121E-12BF-4EA1-ADC7-4B7DC7EC39BA}"/>
              </a:ext>
            </a:extLst>
          </p:cNvPr>
          <p:cNvSpPr>
            <a:spLocks noGrp="1"/>
          </p:cNvSpPr>
          <p:nvPr>
            <p:ph type="title"/>
          </p:nvPr>
        </p:nvSpPr>
        <p:spPr>
          <a:xfrm rot="21420000">
            <a:off x="532474" y="3680423"/>
            <a:ext cx="10178799" cy="1346996"/>
          </a:xfrm>
        </p:spPr>
        <p:txBody>
          <a:bodyPr vert="horz" lIns="91440" tIns="45720" rIns="91440" bIns="45720" rtlCol="0" anchor="b">
            <a:normAutofit/>
          </a:bodyPr>
          <a:lstStyle/>
          <a:p>
            <a:pPr algn="r"/>
            <a:r>
              <a:rPr lang="en-US" sz="8000">
                <a:solidFill>
                  <a:schemeClr val="bg1"/>
                </a:solidFill>
              </a:rPr>
              <a:t>Kitchen Fires</a:t>
            </a:r>
          </a:p>
        </p:txBody>
      </p:sp>
      <p:sp>
        <p:nvSpPr>
          <p:cNvPr id="58" name="5-Point Star 22">
            <a:extLst>
              <a:ext uri="{FF2B5EF4-FFF2-40B4-BE49-F238E27FC236}">
                <a16:creationId xmlns:a16="http://schemas.microsoft.com/office/drawing/2014/main" id="{B88CC91D-699B-44FE-8F91-840A5FB04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F41D3897-36A3-48A9-80A9-DFA939FC7638}"/>
              </a:ext>
            </a:extLst>
          </p:cNvPr>
          <p:cNvPicPr>
            <a:picLocks noChangeAspect="1"/>
          </p:cNvPicPr>
          <p:nvPr/>
        </p:nvPicPr>
        <p:blipFill rotWithShape="1">
          <a:blip r:embed="rId4"/>
          <a:srcRect t="22934" r="2" b="2"/>
          <a:stretch/>
        </p:blipFill>
        <p:spPr>
          <a:xfrm rot="21420000">
            <a:off x="-93665" y="-87964"/>
            <a:ext cx="3639312" cy="3630632"/>
          </a:xfrm>
          <a:custGeom>
            <a:avLst/>
            <a:gdLst/>
            <a:ahLst/>
            <a:cxnLst/>
            <a:rect l="l" t="t" r="r" b="b"/>
            <a:pathLst>
              <a:path w="3639312" h="3630632">
                <a:moveTo>
                  <a:pt x="186433" y="0"/>
                </a:moveTo>
                <a:lnTo>
                  <a:pt x="3639312" y="180958"/>
                </a:lnTo>
                <a:lnTo>
                  <a:pt x="3639312" y="3630632"/>
                </a:lnTo>
                <a:lnTo>
                  <a:pt x="0" y="3630632"/>
                </a:lnTo>
                <a:lnTo>
                  <a:pt x="0" y="3557347"/>
                </a:lnTo>
                <a:close/>
              </a:path>
            </a:pathLst>
          </a:custGeom>
        </p:spPr>
      </p:pic>
      <p:pic>
        <p:nvPicPr>
          <p:cNvPr id="4" name="Picture 3">
            <a:extLst>
              <a:ext uri="{FF2B5EF4-FFF2-40B4-BE49-F238E27FC236}">
                <a16:creationId xmlns:a16="http://schemas.microsoft.com/office/drawing/2014/main" id="{3E65CAED-9569-4410-BF8F-923F3B795CA0}"/>
              </a:ext>
            </a:extLst>
          </p:cNvPr>
          <p:cNvPicPr>
            <a:picLocks noChangeAspect="1"/>
          </p:cNvPicPr>
          <p:nvPr/>
        </p:nvPicPr>
        <p:blipFill rotWithShape="1">
          <a:blip r:embed="rId5"/>
          <a:srcRect t="12501" r="1" b="23281"/>
          <a:stretch/>
        </p:blipFill>
        <p:spPr>
          <a:xfrm rot="21420000">
            <a:off x="3670604" y="-97589"/>
            <a:ext cx="3639312" cy="3436924"/>
          </a:xfrm>
          <a:custGeom>
            <a:avLst/>
            <a:gdLst/>
            <a:ahLst/>
            <a:cxnLst/>
            <a:rect l="l" t="t" r="r" b="b"/>
            <a:pathLst>
              <a:path w="3639312" h="3436924">
                <a:moveTo>
                  <a:pt x="0" y="0"/>
                </a:moveTo>
                <a:lnTo>
                  <a:pt x="3639312" y="190729"/>
                </a:lnTo>
                <a:lnTo>
                  <a:pt x="3639312" y="3436924"/>
                </a:lnTo>
                <a:lnTo>
                  <a:pt x="0" y="3436924"/>
                </a:lnTo>
                <a:close/>
              </a:path>
            </a:pathLst>
          </a:custGeom>
        </p:spPr>
      </p:pic>
      <p:pic>
        <p:nvPicPr>
          <p:cNvPr id="5" name="Picture 4">
            <a:extLst>
              <a:ext uri="{FF2B5EF4-FFF2-40B4-BE49-F238E27FC236}">
                <a16:creationId xmlns:a16="http://schemas.microsoft.com/office/drawing/2014/main" id="{4FD56AD6-87F5-4CD5-A145-DCCB9D2803A9}"/>
              </a:ext>
            </a:extLst>
          </p:cNvPr>
          <p:cNvPicPr>
            <a:picLocks noChangeAspect="1"/>
          </p:cNvPicPr>
          <p:nvPr/>
        </p:nvPicPr>
        <p:blipFill rotWithShape="1">
          <a:blip r:embed="rId6"/>
          <a:srcRect t="20530" r="2" b="10747"/>
          <a:stretch/>
        </p:blipFill>
        <p:spPr>
          <a:xfrm rot="21420000">
            <a:off x="7434010" y="-97452"/>
            <a:ext cx="3639312" cy="3237657"/>
          </a:xfrm>
          <a:custGeom>
            <a:avLst/>
            <a:gdLst/>
            <a:ahLst/>
            <a:cxnLst/>
            <a:rect l="l" t="t" r="r" b="b"/>
            <a:pathLst>
              <a:path w="3639312" h="3237657">
                <a:moveTo>
                  <a:pt x="0" y="0"/>
                </a:moveTo>
                <a:lnTo>
                  <a:pt x="3639312" y="190728"/>
                </a:lnTo>
                <a:lnTo>
                  <a:pt x="3639312" y="3237657"/>
                </a:lnTo>
                <a:lnTo>
                  <a:pt x="0" y="3237657"/>
                </a:lnTo>
                <a:close/>
              </a:path>
            </a:pathLst>
          </a:custGeom>
        </p:spPr>
      </p:pic>
    </p:spTree>
    <p:extLst>
      <p:ext uri="{BB962C8B-B14F-4D97-AF65-F5344CB8AC3E}">
        <p14:creationId xmlns:p14="http://schemas.microsoft.com/office/powerpoint/2010/main" val="34170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0"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2"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4"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6"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8"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CCF98C79-E6B4-4408-9CAA-8BC971C0F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2" name="Freeform 16">
            <a:extLst>
              <a:ext uri="{FF2B5EF4-FFF2-40B4-BE49-F238E27FC236}">
                <a16:creationId xmlns:a16="http://schemas.microsoft.com/office/drawing/2014/main" id="{94C05FED-3692-43BD-9E78-09E3B839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4" name="Freeform 18">
            <a:extLst>
              <a:ext uri="{FF2B5EF4-FFF2-40B4-BE49-F238E27FC236}">
                <a16:creationId xmlns:a16="http://schemas.microsoft.com/office/drawing/2014/main" id="{B0FF085D-BA85-4674-98A4-B6B0C4D32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6" name="Freeform 20">
            <a:extLst>
              <a:ext uri="{FF2B5EF4-FFF2-40B4-BE49-F238E27FC236}">
                <a16:creationId xmlns:a16="http://schemas.microsoft.com/office/drawing/2014/main" id="{BCB775FF-CD4A-417A-9C49-6DB1F71E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62FC5A5D-753F-4DA1-8E46-B85C38DD453B}"/>
              </a:ext>
            </a:extLst>
          </p:cNvPr>
          <p:cNvSpPr>
            <a:spLocks noGrp="1"/>
          </p:cNvSpPr>
          <p:nvPr>
            <p:ph type="title"/>
          </p:nvPr>
        </p:nvSpPr>
        <p:spPr>
          <a:xfrm rot="21420000">
            <a:off x="532474" y="3680423"/>
            <a:ext cx="10178799" cy="1346996"/>
          </a:xfrm>
        </p:spPr>
        <p:txBody>
          <a:bodyPr vert="horz" lIns="91440" tIns="45720" rIns="91440" bIns="45720" rtlCol="0" anchor="b">
            <a:normAutofit/>
          </a:bodyPr>
          <a:lstStyle/>
          <a:p>
            <a:pPr algn="r"/>
            <a:r>
              <a:rPr lang="en-US" sz="8000">
                <a:solidFill>
                  <a:schemeClr val="bg1"/>
                </a:solidFill>
              </a:rPr>
              <a:t>Home fires</a:t>
            </a:r>
          </a:p>
        </p:txBody>
      </p:sp>
      <p:sp>
        <p:nvSpPr>
          <p:cNvPr id="58" name="5-Point Star 22">
            <a:extLst>
              <a:ext uri="{FF2B5EF4-FFF2-40B4-BE49-F238E27FC236}">
                <a16:creationId xmlns:a16="http://schemas.microsoft.com/office/drawing/2014/main" id="{B88CC91D-699B-44FE-8F91-840A5FB04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descr="A picture containing building, outdoor, rain, dirty&#10;&#10;Description automatically generated">
            <a:extLst>
              <a:ext uri="{FF2B5EF4-FFF2-40B4-BE49-F238E27FC236}">
                <a16:creationId xmlns:a16="http://schemas.microsoft.com/office/drawing/2014/main" id="{F19B01D0-9A54-4C32-9EA6-EDB5C0E1E54C}"/>
              </a:ext>
            </a:extLst>
          </p:cNvPr>
          <p:cNvPicPr>
            <a:picLocks noChangeAspect="1"/>
          </p:cNvPicPr>
          <p:nvPr/>
        </p:nvPicPr>
        <p:blipFill rotWithShape="1">
          <a:blip r:embed="rId4"/>
          <a:srcRect t="12589" b="12589"/>
          <a:stretch/>
        </p:blipFill>
        <p:spPr>
          <a:xfrm rot="21420000">
            <a:off x="-93665" y="-87964"/>
            <a:ext cx="3639312" cy="3630632"/>
          </a:xfrm>
          <a:custGeom>
            <a:avLst/>
            <a:gdLst/>
            <a:ahLst/>
            <a:cxnLst/>
            <a:rect l="l" t="t" r="r" b="b"/>
            <a:pathLst>
              <a:path w="3639312" h="3630632">
                <a:moveTo>
                  <a:pt x="186433" y="0"/>
                </a:moveTo>
                <a:lnTo>
                  <a:pt x="3639312" y="180958"/>
                </a:lnTo>
                <a:lnTo>
                  <a:pt x="3639312" y="3630632"/>
                </a:lnTo>
                <a:lnTo>
                  <a:pt x="0" y="3630632"/>
                </a:lnTo>
                <a:lnTo>
                  <a:pt x="0" y="3557347"/>
                </a:lnTo>
                <a:close/>
              </a:path>
            </a:pathLst>
          </a:custGeom>
        </p:spPr>
      </p:pic>
      <p:pic>
        <p:nvPicPr>
          <p:cNvPr id="5" name="Picture 4" descr="A picture containing indoor, ceiling, floor&#10;&#10;Description automatically generated">
            <a:extLst>
              <a:ext uri="{FF2B5EF4-FFF2-40B4-BE49-F238E27FC236}">
                <a16:creationId xmlns:a16="http://schemas.microsoft.com/office/drawing/2014/main" id="{1B7DE22C-CB24-40CB-8F01-9A38136691FE}"/>
              </a:ext>
            </a:extLst>
          </p:cNvPr>
          <p:cNvPicPr>
            <a:picLocks noChangeAspect="1"/>
          </p:cNvPicPr>
          <p:nvPr/>
        </p:nvPicPr>
        <p:blipFill rotWithShape="1">
          <a:blip r:embed="rId5"/>
          <a:srcRect t="14585" b="14585"/>
          <a:stretch/>
        </p:blipFill>
        <p:spPr>
          <a:xfrm rot="21420000">
            <a:off x="3670604" y="-97589"/>
            <a:ext cx="3639312" cy="3436924"/>
          </a:xfrm>
          <a:custGeom>
            <a:avLst/>
            <a:gdLst/>
            <a:ahLst/>
            <a:cxnLst/>
            <a:rect l="l" t="t" r="r" b="b"/>
            <a:pathLst>
              <a:path w="3639312" h="3436924">
                <a:moveTo>
                  <a:pt x="0" y="0"/>
                </a:moveTo>
                <a:lnTo>
                  <a:pt x="3639312" y="190729"/>
                </a:lnTo>
                <a:lnTo>
                  <a:pt x="3639312" y="3436924"/>
                </a:lnTo>
                <a:lnTo>
                  <a:pt x="0" y="3436924"/>
                </a:lnTo>
                <a:close/>
              </a:path>
            </a:pathLst>
          </a:custGeom>
        </p:spPr>
      </p:pic>
      <p:pic>
        <p:nvPicPr>
          <p:cNvPr id="4" name="Picture 3" descr="A picture containing tree, outdoor, snow, nature&#10;&#10;Description automatically generated">
            <a:extLst>
              <a:ext uri="{FF2B5EF4-FFF2-40B4-BE49-F238E27FC236}">
                <a16:creationId xmlns:a16="http://schemas.microsoft.com/office/drawing/2014/main" id="{C513AF92-FDD6-44D2-8DC3-E3ED48BC1B0E}"/>
              </a:ext>
            </a:extLst>
          </p:cNvPr>
          <p:cNvPicPr>
            <a:picLocks noChangeAspect="1"/>
          </p:cNvPicPr>
          <p:nvPr/>
        </p:nvPicPr>
        <p:blipFill rotWithShape="1">
          <a:blip r:embed="rId6"/>
          <a:srcRect l="7848" r="7848"/>
          <a:stretch/>
        </p:blipFill>
        <p:spPr>
          <a:xfrm rot="21420000">
            <a:off x="7434010" y="-97452"/>
            <a:ext cx="3639312" cy="3237657"/>
          </a:xfrm>
          <a:custGeom>
            <a:avLst/>
            <a:gdLst/>
            <a:ahLst/>
            <a:cxnLst/>
            <a:rect l="l" t="t" r="r" b="b"/>
            <a:pathLst>
              <a:path w="3639312" h="3237657">
                <a:moveTo>
                  <a:pt x="0" y="0"/>
                </a:moveTo>
                <a:lnTo>
                  <a:pt x="3639312" y="190728"/>
                </a:lnTo>
                <a:lnTo>
                  <a:pt x="3639312" y="3237657"/>
                </a:lnTo>
                <a:lnTo>
                  <a:pt x="0" y="3237657"/>
                </a:lnTo>
                <a:close/>
              </a:path>
            </a:pathLst>
          </a:custGeom>
        </p:spPr>
      </p:pic>
    </p:spTree>
    <p:extLst>
      <p:ext uri="{BB962C8B-B14F-4D97-AF65-F5344CB8AC3E}">
        <p14:creationId xmlns:p14="http://schemas.microsoft.com/office/powerpoint/2010/main" val="862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8"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0"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2"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4"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6" name="Freeform 6">
            <a:extLst>
              <a:ext uri="{FF2B5EF4-FFF2-40B4-BE49-F238E27FC236}">
                <a16:creationId xmlns:a16="http://schemas.microsoft.com/office/drawing/2014/main" id="{4BA3A3E9-9C19-4487-B8C5-CEE9CDA95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81D0206-B15C-412C-B570-43B93C59F1FB}"/>
              </a:ext>
            </a:extLst>
          </p:cNvPr>
          <p:cNvSpPr>
            <a:spLocks noGrp="1"/>
          </p:cNvSpPr>
          <p:nvPr>
            <p:ph type="title"/>
          </p:nvPr>
        </p:nvSpPr>
        <p:spPr>
          <a:xfrm rot="21420000">
            <a:off x="510575" y="3233195"/>
            <a:ext cx="10178799" cy="1346996"/>
          </a:xfrm>
        </p:spPr>
        <p:txBody>
          <a:bodyPr vert="horz" lIns="91440" tIns="45720" rIns="91440" bIns="45720" rtlCol="0" anchor="b">
            <a:normAutofit/>
          </a:bodyPr>
          <a:lstStyle/>
          <a:p>
            <a:pPr algn="r"/>
            <a:r>
              <a:rPr lang="en-US" sz="8000">
                <a:solidFill>
                  <a:schemeClr val="bg1"/>
                </a:solidFill>
              </a:rPr>
              <a:t>Vehicle  vs home</a:t>
            </a:r>
          </a:p>
        </p:txBody>
      </p:sp>
      <p:pic>
        <p:nvPicPr>
          <p:cNvPr id="9" name="Picture 8" descr="A picture containing building, construction&#10;&#10;Description automatically generated">
            <a:extLst>
              <a:ext uri="{FF2B5EF4-FFF2-40B4-BE49-F238E27FC236}">
                <a16:creationId xmlns:a16="http://schemas.microsoft.com/office/drawing/2014/main" id="{5440618D-6994-4C42-B857-7245F4061A86}"/>
              </a:ext>
            </a:extLst>
          </p:cNvPr>
          <p:cNvPicPr>
            <a:picLocks noChangeAspect="1"/>
          </p:cNvPicPr>
          <p:nvPr/>
        </p:nvPicPr>
        <p:blipFill rotWithShape="1">
          <a:blip r:embed="rId4"/>
          <a:srcRect t="22945" b="22945"/>
          <a:stretch/>
        </p:blipFill>
        <p:spPr>
          <a:xfrm rot="21420000">
            <a:off x="3840240" y="378265"/>
            <a:ext cx="3335929" cy="2406798"/>
          </a:xfrm>
          <a:prstGeom prst="rect">
            <a:avLst/>
          </a:prstGeom>
        </p:spPr>
      </p:pic>
      <p:pic>
        <p:nvPicPr>
          <p:cNvPr id="5" name="Content Placeholder 4" descr="A car that has been involved in a accident&#10;&#10;Description automatically generated with medium confidence">
            <a:extLst>
              <a:ext uri="{FF2B5EF4-FFF2-40B4-BE49-F238E27FC236}">
                <a16:creationId xmlns:a16="http://schemas.microsoft.com/office/drawing/2014/main" id="{8D67EEC7-B114-412C-B5CE-DB2F94502BD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803" r="2" b="2"/>
          <a:stretch/>
        </p:blipFill>
        <p:spPr>
          <a:xfrm rot="21420000">
            <a:off x="7291834" y="194832"/>
            <a:ext cx="3335929" cy="2406798"/>
          </a:xfrm>
          <a:prstGeom prst="rect">
            <a:avLst/>
          </a:prstGeom>
        </p:spPr>
      </p:pic>
      <p:sp>
        <p:nvSpPr>
          <p:cNvPr id="28" name="5-Point Star 18">
            <a:extLst>
              <a:ext uri="{FF2B5EF4-FFF2-40B4-BE49-F238E27FC236}">
                <a16:creationId xmlns:a16="http://schemas.microsoft.com/office/drawing/2014/main" id="{A6DB20F5-4396-4678-81EE-EC7646701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 name="Picture 5">
            <a:extLst>
              <a:ext uri="{FF2B5EF4-FFF2-40B4-BE49-F238E27FC236}">
                <a16:creationId xmlns:a16="http://schemas.microsoft.com/office/drawing/2014/main" id="{5D38B5FC-E361-9830-3058-6CF15DACFBEB}"/>
              </a:ext>
            </a:extLst>
          </p:cNvPr>
          <p:cNvPicPr>
            <a:picLocks noChangeAspect="1"/>
          </p:cNvPicPr>
          <p:nvPr/>
        </p:nvPicPr>
        <p:blipFill>
          <a:blip r:embed="rId6"/>
          <a:stretch>
            <a:fillRect/>
          </a:stretch>
        </p:blipFill>
        <p:spPr>
          <a:xfrm rot="-180000">
            <a:off x="472654" y="577557"/>
            <a:ext cx="3228108" cy="2423555"/>
          </a:xfrm>
          <a:prstGeom prst="rect">
            <a:avLst/>
          </a:prstGeom>
        </p:spPr>
      </p:pic>
    </p:spTree>
    <p:extLst>
      <p:ext uri="{BB962C8B-B14F-4D97-AF65-F5344CB8AC3E}">
        <p14:creationId xmlns:p14="http://schemas.microsoft.com/office/powerpoint/2010/main" val="4184270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9"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71"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3"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5"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77"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id="{CCF98C79-E6B4-4408-9CAA-8BC971C0F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1" name="Freeform 16">
            <a:extLst>
              <a:ext uri="{FF2B5EF4-FFF2-40B4-BE49-F238E27FC236}">
                <a16:creationId xmlns:a16="http://schemas.microsoft.com/office/drawing/2014/main" id="{94C05FED-3692-43BD-9E78-09E3B839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83" name="Freeform 18">
            <a:extLst>
              <a:ext uri="{FF2B5EF4-FFF2-40B4-BE49-F238E27FC236}">
                <a16:creationId xmlns:a16="http://schemas.microsoft.com/office/drawing/2014/main" id="{B0FF085D-BA85-4674-98A4-B6B0C4D32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5" name="Freeform 20">
            <a:extLst>
              <a:ext uri="{FF2B5EF4-FFF2-40B4-BE49-F238E27FC236}">
                <a16:creationId xmlns:a16="http://schemas.microsoft.com/office/drawing/2014/main" id="{BCB775FF-CD4A-417A-9C49-6DB1F71E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FE707707-E15B-4670-8FEF-6CD592B6F569}"/>
              </a:ext>
            </a:extLst>
          </p:cNvPr>
          <p:cNvSpPr>
            <a:spLocks noGrp="1"/>
          </p:cNvSpPr>
          <p:nvPr>
            <p:ph type="title"/>
          </p:nvPr>
        </p:nvSpPr>
        <p:spPr>
          <a:xfrm rot="21420000">
            <a:off x="532474" y="3680423"/>
            <a:ext cx="10178799" cy="1346996"/>
          </a:xfrm>
        </p:spPr>
        <p:txBody>
          <a:bodyPr vert="horz" lIns="91440" tIns="45720" rIns="91440" bIns="45720" rtlCol="0" anchor="b">
            <a:normAutofit/>
          </a:bodyPr>
          <a:lstStyle/>
          <a:p>
            <a:pPr algn="r"/>
            <a:r>
              <a:rPr lang="en-US" sz="8000" dirty="0">
                <a:solidFill>
                  <a:schemeClr val="bg1"/>
                </a:solidFill>
              </a:rPr>
              <a:t>Home uninhabitable</a:t>
            </a:r>
          </a:p>
        </p:txBody>
      </p:sp>
      <p:sp>
        <p:nvSpPr>
          <p:cNvPr id="87" name="5-Point Star 22">
            <a:extLst>
              <a:ext uri="{FF2B5EF4-FFF2-40B4-BE49-F238E27FC236}">
                <a16:creationId xmlns:a16="http://schemas.microsoft.com/office/drawing/2014/main" id="{B88CC91D-699B-44FE-8F91-840A5FB04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ree, snow, outdoor&#10;&#10;Description automatically generated">
            <a:extLst>
              <a:ext uri="{FF2B5EF4-FFF2-40B4-BE49-F238E27FC236}">
                <a16:creationId xmlns:a16="http://schemas.microsoft.com/office/drawing/2014/main" id="{C4A3A4FB-E8F6-4D47-9A5D-3BB776F0CAFB}"/>
              </a:ext>
            </a:extLst>
          </p:cNvPr>
          <p:cNvPicPr>
            <a:picLocks noGrp="1" noChangeAspect="1"/>
          </p:cNvPicPr>
          <p:nvPr>
            <p:ph idx="1"/>
          </p:nvPr>
        </p:nvPicPr>
        <p:blipFill rotWithShape="1">
          <a:blip r:embed="rId5"/>
          <a:srcRect l="12410" r="12410"/>
          <a:stretch/>
        </p:blipFill>
        <p:spPr>
          <a:xfrm rot="21420000">
            <a:off x="-54081" y="-97860"/>
            <a:ext cx="3639312" cy="3630632"/>
          </a:xfrm>
          <a:custGeom>
            <a:avLst/>
            <a:gdLst/>
            <a:ahLst/>
            <a:cxnLst/>
            <a:rect l="l" t="t" r="r" b="b"/>
            <a:pathLst>
              <a:path w="3639312" h="3630632">
                <a:moveTo>
                  <a:pt x="186433" y="0"/>
                </a:moveTo>
                <a:lnTo>
                  <a:pt x="3639312" y="180958"/>
                </a:lnTo>
                <a:lnTo>
                  <a:pt x="3639312" y="3630632"/>
                </a:lnTo>
                <a:lnTo>
                  <a:pt x="0" y="3630632"/>
                </a:lnTo>
                <a:lnTo>
                  <a:pt x="0" y="3557347"/>
                </a:lnTo>
                <a:close/>
              </a:path>
            </a:pathLst>
          </a:custGeom>
        </p:spPr>
      </p:pic>
      <p:pic>
        <p:nvPicPr>
          <p:cNvPr id="7" name="Picture 6">
            <a:extLst>
              <a:ext uri="{FF2B5EF4-FFF2-40B4-BE49-F238E27FC236}">
                <a16:creationId xmlns:a16="http://schemas.microsoft.com/office/drawing/2014/main" id="{5D74B989-CD83-452F-A94C-C783F6EFDBE2}"/>
              </a:ext>
            </a:extLst>
          </p:cNvPr>
          <p:cNvPicPr>
            <a:picLocks noChangeAspect="1"/>
          </p:cNvPicPr>
          <p:nvPr/>
        </p:nvPicPr>
        <p:blipFill rotWithShape="1">
          <a:blip r:embed="rId6"/>
          <a:srcRect t="14585" b="14585"/>
          <a:stretch/>
        </p:blipFill>
        <p:spPr>
          <a:xfrm rot="21420000">
            <a:off x="3670604" y="-97589"/>
            <a:ext cx="3639312" cy="3436924"/>
          </a:xfrm>
          <a:custGeom>
            <a:avLst/>
            <a:gdLst/>
            <a:ahLst/>
            <a:cxnLst/>
            <a:rect l="l" t="t" r="r" b="b"/>
            <a:pathLst>
              <a:path w="3639312" h="3436924">
                <a:moveTo>
                  <a:pt x="0" y="0"/>
                </a:moveTo>
                <a:lnTo>
                  <a:pt x="3639312" y="190729"/>
                </a:lnTo>
                <a:lnTo>
                  <a:pt x="3639312" y="3436924"/>
                </a:lnTo>
                <a:lnTo>
                  <a:pt x="0" y="3436924"/>
                </a:lnTo>
                <a:close/>
              </a:path>
            </a:pathLst>
          </a:custGeom>
        </p:spPr>
      </p:pic>
      <p:pic>
        <p:nvPicPr>
          <p:cNvPr id="6" name="Picture 5">
            <a:extLst>
              <a:ext uri="{FF2B5EF4-FFF2-40B4-BE49-F238E27FC236}">
                <a16:creationId xmlns:a16="http://schemas.microsoft.com/office/drawing/2014/main" id="{BD53F731-68D7-4847-8110-63773AD76489}"/>
              </a:ext>
            </a:extLst>
          </p:cNvPr>
          <p:cNvPicPr>
            <a:picLocks noChangeAspect="1"/>
          </p:cNvPicPr>
          <p:nvPr/>
        </p:nvPicPr>
        <p:blipFill rotWithShape="1">
          <a:blip r:embed="rId7"/>
          <a:srcRect t="29458" r="2" b="1820"/>
          <a:stretch/>
        </p:blipFill>
        <p:spPr>
          <a:xfrm rot="21420000">
            <a:off x="7434010" y="-97452"/>
            <a:ext cx="3639312" cy="3237657"/>
          </a:xfrm>
          <a:custGeom>
            <a:avLst/>
            <a:gdLst/>
            <a:ahLst/>
            <a:cxnLst/>
            <a:rect l="l" t="t" r="r" b="b"/>
            <a:pathLst>
              <a:path w="3639312" h="3237657">
                <a:moveTo>
                  <a:pt x="0" y="0"/>
                </a:moveTo>
                <a:lnTo>
                  <a:pt x="3639312" y="190728"/>
                </a:lnTo>
                <a:lnTo>
                  <a:pt x="3639312" y="3237657"/>
                </a:lnTo>
                <a:lnTo>
                  <a:pt x="0" y="3237657"/>
                </a:lnTo>
                <a:close/>
              </a:path>
            </a:pathLst>
          </a:custGeom>
        </p:spPr>
      </p:pic>
    </p:spTree>
    <p:extLst>
      <p:ext uri="{BB962C8B-B14F-4D97-AF65-F5344CB8AC3E}">
        <p14:creationId xmlns:p14="http://schemas.microsoft.com/office/powerpoint/2010/main" val="20543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1"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3"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5"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7"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9"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1" name="Picture 50">
            <a:extLst>
              <a:ext uri="{FF2B5EF4-FFF2-40B4-BE49-F238E27FC236}">
                <a16:creationId xmlns:a16="http://schemas.microsoft.com/office/drawing/2014/main" id="{CCF98C79-E6B4-4408-9CAA-8BC971C0F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3" name="Freeform 16">
            <a:extLst>
              <a:ext uri="{FF2B5EF4-FFF2-40B4-BE49-F238E27FC236}">
                <a16:creationId xmlns:a16="http://schemas.microsoft.com/office/drawing/2014/main" id="{94C05FED-3692-43BD-9E78-09E3B839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5" name="Freeform 18">
            <a:extLst>
              <a:ext uri="{FF2B5EF4-FFF2-40B4-BE49-F238E27FC236}">
                <a16:creationId xmlns:a16="http://schemas.microsoft.com/office/drawing/2014/main" id="{B0FF085D-BA85-4674-98A4-B6B0C4D32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7" name="Freeform 20">
            <a:extLst>
              <a:ext uri="{FF2B5EF4-FFF2-40B4-BE49-F238E27FC236}">
                <a16:creationId xmlns:a16="http://schemas.microsoft.com/office/drawing/2014/main" id="{BCB775FF-CD4A-417A-9C49-6DB1F71E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6626C9EC-41F0-43A2-8697-C066EFF252B4}"/>
              </a:ext>
            </a:extLst>
          </p:cNvPr>
          <p:cNvSpPr>
            <a:spLocks noGrp="1"/>
          </p:cNvSpPr>
          <p:nvPr>
            <p:ph type="title"/>
          </p:nvPr>
        </p:nvSpPr>
        <p:spPr>
          <a:xfrm rot="21420000">
            <a:off x="532474" y="3680423"/>
            <a:ext cx="10178799" cy="1346996"/>
          </a:xfrm>
        </p:spPr>
        <p:txBody>
          <a:bodyPr vert="horz" lIns="91440" tIns="45720" rIns="91440" bIns="45720" rtlCol="0" anchor="b">
            <a:normAutofit/>
          </a:bodyPr>
          <a:lstStyle/>
          <a:p>
            <a:pPr algn="r"/>
            <a:r>
              <a:rPr lang="en-US" sz="5000">
                <a:solidFill>
                  <a:schemeClr val="bg1"/>
                </a:solidFill>
              </a:rPr>
              <a:t>Lakewood Parking Garage Collapse</a:t>
            </a:r>
          </a:p>
        </p:txBody>
      </p:sp>
      <p:sp>
        <p:nvSpPr>
          <p:cNvPr id="59" name="5-Point Star 22">
            <a:extLst>
              <a:ext uri="{FF2B5EF4-FFF2-40B4-BE49-F238E27FC236}">
                <a16:creationId xmlns:a16="http://schemas.microsoft.com/office/drawing/2014/main" id="{B88CC91D-699B-44FE-8F91-840A5FB04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459A230B-B4C7-4E49-AB73-6870CE5AAB68}"/>
              </a:ext>
            </a:extLst>
          </p:cNvPr>
          <p:cNvPicPr>
            <a:picLocks noChangeAspect="1"/>
          </p:cNvPicPr>
          <p:nvPr/>
        </p:nvPicPr>
        <p:blipFill rotWithShape="1">
          <a:blip r:embed="rId4"/>
          <a:srcRect r="2" b="22936"/>
          <a:stretch/>
        </p:blipFill>
        <p:spPr>
          <a:xfrm rot="21420000">
            <a:off x="-93665" y="-87964"/>
            <a:ext cx="3639312" cy="3630632"/>
          </a:xfrm>
          <a:custGeom>
            <a:avLst/>
            <a:gdLst/>
            <a:ahLst/>
            <a:cxnLst/>
            <a:rect l="l" t="t" r="r" b="b"/>
            <a:pathLst>
              <a:path w="3639312" h="3630632">
                <a:moveTo>
                  <a:pt x="186433" y="0"/>
                </a:moveTo>
                <a:lnTo>
                  <a:pt x="3639312" y="180958"/>
                </a:lnTo>
                <a:lnTo>
                  <a:pt x="3639312" y="3630632"/>
                </a:lnTo>
                <a:lnTo>
                  <a:pt x="0" y="3630632"/>
                </a:lnTo>
                <a:lnTo>
                  <a:pt x="0" y="3557347"/>
                </a:lnTo>
                <a:close/>
              </a:path>
            </a:pathLst>
          </a:custGeom>
        </p:spPr>
      </p:pic>
      <p:pic>
        <p:nvPicPr>
          <p:cNvPr id="5" name="Picture 4">
            <a:extLst>
              <a:ext uri="{FF2B5EF4-FFF2-40B4-BE49-F238E27FC236}">
                <a16:creationId xmlns:a16="http://schemas.microsoft.com/office/drawing/2014/main" id="{0C7D3270-6018-4865-BE14-2E084D2C9D99}"/>
              </a:ext>
            </a:extLst>
          </p:cNvPr>
          <p:cNvPicPr>
            <a:picLocks noChangeAspect="1"/>
          </p:cNvPicPr>
          <p:nvPr/>
        </p:nvPicPr>
        <p:blipFill rotWithShape="1">
          <a:blip r:embed="rId5"/>
          <a:srcRect t="15033" r="2" b="12015"/>
          <a:stretch/>
        </p:blipFill>
        <p:spPr>
          <a:xfrm rot="21420000">
            <a:off x="3670604" y="-97589"/>
            <a:ext cx="3639312" cy="3436924"/>
          </a:xfrm>
          <a:custGeom>
            <a:avLst/>
            <a:gdLst/>
            <a:ahLst/>
            <a:cxnLst/>
            <a:rect l="l" t="t" r="r" b="b"/>
            <a:pathLst>
              <a:path w="3639312" h="3436924">
                <a:moveTo>
                  <a:pt x="0" y="0"/>
                </a:moveTo>
                <a:lnTo>
                  <a:pt x="3639312" y="190729"/>
                </a:lnTo>
                <a:lnTo>
                  <a:pt x="3639312" y="3436924"/>
                </a:lnTo>
                <a:lnTo>
                  <a:pt x="0" y="3436924"/>
                </a:lnTo>
                <a:close/>
              </a:path>
            </a:pathLst>
          </a:custGeom>
        </p:spPr>
      </p:pic>
      <p:pic>
        <p:nvPicPr>
          <p:cNvPr id="7" name="Picture 6">
            <a:extLst>
              <a:ext uri="{FF2B5EF4-FFF2-40B4-BE49-F238E27FC236}">
                <a16:creationId xmlns:a16="http://schemas.microsoft.com/office/drawing/2014/main" id="{EBC5032A-BD1A-4C0C-BA8E-BCDC18ECFB60}"/>
              </a:ext>
            </a:extLst>
          </p:cNvPr>
          <p:cNvPicPr>
            <a:picLocks noChangeAspect="1"/>
          </p:cNvPicPr>
          <p:nvPr/>
        </p:nvPicPr>
        <p:blipFill rotWithShape="1">
          <a:blip r:embed="rId6"/>
          <a:srcRect r="2" b="31277"/>
          <a:stretch/>
        </p:blipFill>
        <p:spPr>
          <a:xfrm rot="21420000">
            <a:off x="7434010" y="-97452"/>
            <a:ext cx="3639312" cy="3237657"/>
          </a:xfrm>
          <a:custGeom>
            <a:avLst/>
            <a:gdLst/>
            <a:ahLst/>
            <a:cxnLst/>
            <a:rect l="l" t="t" r="r" b="b"/>
            <a:pathLst>
              <a:path w="3639312" h="3237657">
                <a:moveTo>
                  <a:pt x="0" y="0"/>
                </a:moveTo>
                <a:lnTo>
                  <a:pt x="3639312" y="190728"/>
                </a:lnTo>
                <a:lnTo>
                  <a:pt x="3639312" y="3237657"/>
                </a:lnTo>
                <a:lnTo>
                  <a:pt x="0" y="3237657"/>
                </a:lnTo>
                <a:close/>
              </a:path>
            </a:pathLst>
          </a:custGeom>
        </p:spPr>
      </p:pic>
    </p:spTree>
    <p:extLst>
      <p:ext uri="{BB962C8B-B14F-4D97-AF65-F5344CB8AC3E}">
        <p14:creationId xmlns:p14="http://schemas.microsoft.com/office/powerpoint/2010/main" val="21584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8"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0"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2"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4"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56" name="Picture 55">
            <a:extLst>
              <a:ext uri="{FF2B5EF4-FFF2-40B4-BE49-F238E27FC236}">
                <a16:creationId xmlns:a16="http://schemas.microsoft.com/office/drawing/2014/main" id="{CCF98C79-E6B4-4408-9CAA-8BC971C0FF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8" name="Freeform 16">
            <a:extLst>
              <a:ext uri="{FF2B5EF4-FFF2-40B4-BE49-F238E27FC236}">
                <a16:creationId xmlns:a16="http://schemas.microsoft.com/office/drawing/2014/main" id="{94C05FED-3692-43BD-9E78-09E3B839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60" name="Freeform 18">
            <a:extLst>
              <a:ext uri="{FF2B5EF4-FFF2-40B4-BE49-F238E27FC236}">
                <a16:creationId xmlns:a16="http://schemas.microsoft.com/office/drawing/2014/main" id="{B0FF085D-BA85-4674-98A4-B6B0C4D32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62" name="Freeform 20">
            <a:extLst>
              <a:ext uri="{FF2B5EF4-FFF2-40B4-BE49-F238E27FC236}">
                <a16:creationId xmlns:a16="http://schemas.microsoft.com/office/drawing/2014/main" id="{BCB775FF-CD4A-417A-9C49-6DB1F71E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0F9B0CFB-988E-4755-ABDA-4331290346BF}"/>
              </a:ext>
            </a:extLst>
          </p:cNvPr>
          <p:cNvSpPr>
            <a:spLocks noGrp="1"/>
          </p:cNvSpPr>
          <p:nvPr>
            <p:ph type="title"/>
          </p:nvPr>
        </p:nvSpPr>
        <p:spPr>
          <a:xfrm rot="21420000">
            <a:off x="532474" y="3680423"/>
            <a:ext cx="10178799" cy="1346996"/>
          </a:xfrm>
        </p:spPr>
        <p:txBody>
          <a:bodyPr vert="horz" lIns="91440" tIns="45720" rIns="91440" bIns="45720" rtlCol="0" anchor="b">
            <a:normAutofit/>
          </a:bodyPr>
          <a:lstStyle/>
          <a:p>
            <a:pPr algn="r"/>
            <a:r>
              <a:rPr lang="en-US" sz="8000">
                <a:solidFill>
                  <a:schemeClr val="bg1"/>
                </a:solidFill>
              </a:rPr>
              <a:t>Canteens</a:t>
            </a:r>
          </a:p>
        </p:txBody>
      </p:sp>
      <p:sp>
        <p:nvSpPr>
          <p:cNvPr id="64" name="5-Point Star 22">
            <a:extLst>
              <a:ext uri="{FF2B5EF4-FFF2-40B4-BE49-F238E27FC236}">
                <a16:creationId xmlns:a16="http://schemas.microsoft.com/office/drawing/2014/main" id="{B88CC91D-699B-44FE-8F91-840A5FB04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10" name="Picture 9" descr="A picture containing text, indoor, table, shop&#10;&#10;Description automatically generated">
            <a:extLst>
              <a:ext uri="{FF2B5EF4-FFF2-40B4-BE49-F238E27FC236}">
                <a16:creationId xmlns:a16="http://schemas.microsoft.com/office/drawing/2014/main" id="{7D492C67-5037-4694-9ADF-4E8641A1A569}"/>
              </a:ext>
            </a:extLst>
          </p:cNvPr>
          <p:cNvPicPr>
            <a:picLocks noChangeAspect="1"/>
          </p:cNvPicPr>
          <p:nvPr/>
        </p:nvPicPr>
        <p:blipFill rotWithShape="1">
          <a:blip r:embed="rId4">
            <a:extLst>
              <a:ext uri="{28A0092B-C50C-407E-A947-70E740481C1C}">
                <a14:useLocalDpi xmlns:a14="http://schemas.microsoft.com/office/drawing/2010/main" val="0"/>
              </a:ext>
            </a:extLst>
          </a:blip>
          <a:srcRect t="1588" b="23590"/>
          <a:stretch/>
        </p:blipFill>
        <p:spPr>
          <a:xfrm rot="21420000">
            <a:off x="-93665" y="-87964"/>
            <a:ext cx="3639312" cy="3630632"/>
          </a:xfrm>
          <a:custGeom>
            <a:avLst/>
            <a:gdLst/>
            <a:ahLst/>
            <a:cxnLst/>
            <a:rect l="l" t="t" r="r" b="b"/>
            <a:pathLst>
              <a:path w="3639312" h="3630632">
                <a:moveTo>
                  <a:pt x="186433" y="0"/>
                </a:moveTo>
                <a:lnTo>
                  <a:pt x="3639312" y="180958"/>
                </a:lnTo>
                <a:lnTo>
                  <a:pt x="3639312" y="3630632"/>
                </a:lnTo>
                <a:lnTo>
                  <a:pt x="0" y="3630632"/>
                </a:lnTo>
                <a:lnTo>
                  <a:pt x="0" y="3557347"/>
                </a:lnTo>
                <a:close/>
              </a:path>
            </a:pathLst>
          </a:custGeom>
        </p:spPr>
      </p:pic>
      <p:pic>
        <p:nvPicPr>
          <p:cNvPr id="6" name="Picture 5" descr="A picture containing outdoor, truck, standing, transport&#10;&#10;Description automatically generated">
            <a:extLst>
              <a:ext uri="{FF2B5EF4-FFF2-40B4-BE49-F238E27FC236}">
                <a16:creationId xmlns:a16="http://schemas.microsoft.com/office/drawing/2014/main" id="{189FD4F6-296C-421A-A5AC-07E99A91C9F7}"/>
              </a:ext>
            </a:extLst>
          </p:cNvPr>
          <p:cNvPicPr>
            <a:picLocks noChangeAspect="1"/>
          </p:cNvPicPr>
          <p:nvPr/>
        </p:nvPicPr>
        <p:blipFill rotWithShape="1">
          <a:blip r:embed="rId5">
            <a:extLst>
              <a:ext uri="{28A0092B-C50C-407E-A947-70E740481C1C}">
                <a14:useLocalDpi xmlns:a14="http://schemas.microsoft.com/office/drawing/2010/main" val="0"/>
              </a:ext>
            </a:extLst>
          </a:blip>
          <a:srcRect t="8827" b="20344"/>
          <a:stretch/>
        </p:blipFill>
        <p:spPr>
          <a:xfrm rot="21420000">
            <a:off x="3670604" y="-97589"/>
            <a:ext cx="3639312" cy="3436924"/>
          </a:xfrm>
          <a:custGeom>
            <a:avLst/>
            <a:gdLst/>
            <a:ahLst/>
            <a:cxnLst/>
            <a:rect l="l" t="t" r="r" b="b"/>
            <a:pathLst>
              <a:path w="3639312" h="3436924">
                <a:moveTo>
                  <a:pt x="0" y="0"/>
                </a:moveTo>
                <a:lnTo>
                  <a:pt x="3639312" y="190729"/>
                </a:lnTo>
                <a:lnTo>
                  <a:pt x="3639312" y="3436924"/>
                </a:lnTo>
                <a:lnTo>
                  <a:pt x="0" y="3436924"/>
                </a:lnTo>
                <a:close/>
              </a:path>
            </a:pathLst>
          </a:custGeom>
        </p:spPr>
      </p:pic>
      <p:pic>
        <p:nvPicPr>
          <p:cNvPr id="12" name="Picture 11" descr="A group of men standing next to a white van&#10;&#10;Description automatically generated with low confidence">
            <a:extLst>
              <a:ext uri="{FF2B5EF4-FFF2-40B4-BE49-F238E27FC236}">
                <a16:creationId xmlns:a16="http://schemas.microsoft.com/office/drawing/2014/main" id="{ED7D5494-1C94-4DFB-BDAD-90BD32581480}"/>
              </a:ext>
            </a:extLst>
          </p:cNvPr>
          <p:cNvPicPr>
            <a:picLocks noChangeAspect="1"/>
          </p:cNvPicPr>
          <p:nvPr/>
        </p:nvPicPr>
        <p:blipFill rotWithShape="1">
          <a:blip r:embed="rId6">
            <a:extLst>
              <a:ext uri="{28A0092B-C50C-407E-A947-70E740481C1C}">
                <a14:useLocalDpi xmlns:a14="http://schemas.microsoft.com/office/drawing/2010/main" val="0"/>
              </a:ext>
            </a:extLst>
          </a:blip>
          <a:srcRect l="4148" r="11546" b="-2"/>
          <a:stretch/>
        </p:blipFill>
        <p:spPr>
          <a:xfrm rot="21420000">
            <a:off x="7434010" y="-97452"/>
            <a:ext cx="3639312" cy="3237657"/>
          </a:xfrm>
          <a:custGeom>
            <a:avLst/>
            <a:gdLst/>
            <a:ahLst/>
            <a:cxnLst/>
            <a:rect l="l" t="t" r="r" b="b"/>
            <a:pathLst>
              <a:path w="3639312" h="3237657">
                <a:moveTo>
                  <a:pt x="0" y="0"/>
                </a:moveTo>
                <a:lnTo>
                  <a:pt x="3639312" y="190728"/>
                </a:lnTo>
                <a:lnTo>
                  <a:pt x="3639312" y="3237657"/>
                </a:lnTo>
                <a:lnTo>
                  <a:pt x="0" y="3237657"/>
                </a:lnTo>
                <a:close/>
              </a:path>
            </a:pathLst>
          </a:custGeom>
        </p:spPr>
      </p:pic>
    </p:spTree>
    <p:extLst>
      <p:ext uri="{BB962C8B-B14F-4D97-AF65-F5344CB8AC3E}">
        <p14:creationId xmlns:p14="http://schemas.microsoft.com/office/powerpoint/2010/main" val="11056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D987C-3D43-4221-8D14-A05CF6A1ABC8}"/>
              </a:ext>
            </a:extLst>
          </p:cNvPr>
          <p:cNvSpPr txBox="1"/>
          <p:nvPr/>
        </p:nvSpPr>
        <p:spPr>
          <a:xfrm>
            <a:off x="763512" y="1054654"/>
            <a:ext cx="4949172" cy="3566815"/>
          </a:xfrm>
          <a:prstGeom prst="rect">
            <a:avLst/>
          </a:prstGeom>
        </p:spPr>
        <p:txBody>
          <a:bodyPr vert="horz" lIns="91440" tIns="45720" rIns="91440" bIns="45720" rtlCol="0" anchor="ctr">
            <a:normAutofit/>
          </a:bodyPr>
          <a:lstStyle/>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Sheltering</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Feeding- fixed &amp; mobile</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lang="en-US" cap="all">
                <a:latin typeface="Arial" panose="020B0604020202020204" pitchFamily="34" charset="0"/>
                <a:cs typeface="Arial" panose="020B0604020202020204" pitchFamily="34" charset="0"/>
              </a:rPr>
              <a:t>EOC Staffing &amp; Coordination</a:t>
            </a:r>
            <a:endParaRPr kumimoji="0" lang="en-US" b="0" i="0" u="none" strike="noStrike" cap="all" spc="0" normalizeH="0" noProof="0">
              <a:ln>
                <a:noFill/>
              </a:ln>
              <a:uLnTx/>
              <a:uFillTx/>
              <a:latin typeface="Arial" panose="020B0604020202020204" pitchFamily="34" charset="0"/>
              <a:cs typeface="Arial" panose="020B0604020202020204" pitchFamily="34" charset="0"/>
            </a:endParaRP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Health &amp; Mental Health services</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Spiritual Care</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Damage Assessment</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Bulk Distribution of supplies</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kumimoji="0" lang="en-US" b="0" i="0" u="none" strike="noStrike" cap="all" spc="0" normalizeH="0" noProof="0">
                <a:ln>
                  <a:noFill/>
                </a:ln>
                <a:uLnTx/>
                <a:uFillTx/>
                <a:latin typeface="Arial" panose="020B0604020202020204" pitchFamily="34" charset="0"/>
                <a:cs typeface="Arial" panose="020B0604020202020204" pitchFamily="34" charset="0"/>
              </a:rPr>
              <a:t>Individual Casework</a:t>
            </a:r>
          </a:p>
          <a:p>
            <a:pPr marL="514350" marR="0" lvl="0" indent="-228600" defTabSz="914400" fontAlgn="base">
              <a:lnSpc>
                <a:spcPct val="120000"/>
              </a:lnSpc>
              <a:spcBef>
                <a:spcPct val="20000"/>
              </a:spcBef>
              <a:spcAft>
                <a:spcPct val="0"/>
              </a:spcAft>
              <a:buClr>
                <a:schemeClr val="accent1"/>
              </a:buClr>
              <a:buSzPct val="160000"/>
              <a:buFont typeface="Arial" panose="020B0604020202020204" pitchFamily="34" charset="0"/>
              <a:buChar char="•"/>
              <a:tabLst/>
              <a:defRPr/>
            </a:pPr>
            <a:r>
              <a:rPr lang="en-US" cap="all">
                <a:latin typeface="Arial" panose="020B0604020202020204" pitchFamily="34" charset="0"/>
                <a:cs typeface="Arial" panose="020B0604020202020204" pitchFamily="34" charset="0"/>
              </a:rPr>
              <a:t>Long – Term Recovery</a:t>
            </a:r>
            <a:endParaRPr kumimoji="0" lang="en-US" b="0" i="0" u="none" strike="noStrike" cap="all" spc="0" normalizeH="0" noProof="0">
              <a:ln>
                <a:noFill/>
              </a:ln>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EEC628F-6388-43F8-99E0-38D5D7992955}"/>
              </a:ext>
            </a:extLst>
          </p:cNvPr>
          <p:cNvPicPr>
            <a:picLocks noChangeAspect="1"/>
          </p:cNvPicPr>
          <p:nvPr/>
        </p:nvPicPr>
        <p:blipFill>
          <a:blip r:embed="rId4"/>
          <a:stretch>
            <a:fillRect/>
          </a:stretch>
        </p:blipFill>
        <p:spPr>
          <a:xfrm>
            <a:off x="6315630" y="737899"/>
            <a:ext cx="2509685" cy="1882263"/>
          </a:xfrm>
          <a:prstGeom prst="rect">
            <a:avLst/>
          </a:prstGeom>
          <a:ln>
            <a:noFill/>
          </a:ln>
        </p:spPr>
      </p:pic>
      <p:pic>
        <p:nvPicPr>
          <p:cNvPr id="10" name="Picture 9" descr="A picture containing building, floor, indoor, ceiling&#10;&#10;Description automatically generated">
            <a:extLst>
              <a:ext uri="{FF2B5EF4-FFF2-40B4-BE49-F238E27FC236}">
                <a16:creationId xmlns:a16="http://schemas.microsoft.com/office/drawing/2014/main" id="{248B929B-1EBE-4DD1-8537-5E352C079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903" y="737899"/>
            <a:ext cx="2509685" cy="1882263"/>
          </a:xfrm>
          <a:prstGeom prst="rect">
            <a:avLst/>
          </a:prstGeom>
          <a:ln>
            <a:noFill/>
          </a:ln>
        </p:spPr>
      </p:pic>
      <p:pic>
        <p:nvPicPr>
          <p:cNvPr id="8" name="Picture 7" descr="A picture containing text, sky, outdoor, road&#10;&#10;Description automatically generated">
            <a:extLst>
              <a:ext uri="{FF2B5EF4-FFF2-40B4-BE49-F238E27FC236}">
                <a16:creationId xmlns:a16="http://schemas.microsoft.com/office/drawing/2014/main" id="{15B1B798-C9A6-466F-8EA2-86500116A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629" y="2838062"/>
            <a:ext cx="2509685" cy="1882263"/>
          </a:xfrm>
          <a:prstGeom prst="rect">
            <a:avLst/>
          </a:prstGeom>
          <a:ln>
            <a:noFill/>
          </a:ln>
        </p:spPr>
      </p:pic>
      <p:sp>
        <p:nvSpPr>
          <p:cNvPr id="25" name="TextBox 24">
            <a:extLst>
              <a:ext uri="{FF2B5EF4-FFF2-40B4-BE49-F238E27FC236}">
                <a16:creationId xmlns:a16="http://schemas.microsoft.com/office/drawing/2014/main" id="{9027E474-C265-47F9-BED4-75C51F925E81}"/>
              </a:ext>
            </a:extLst>
          </p:cNvPr>
          <p:cNvSpPr txBox="1"/>
          <p:nvPr/>
        </p:nvSpPr>
        <p:spPr>
          <a:xfrm>
            <a:off x="728412" y="496027"/>
            <a:ext cx="5946260" cy="584775"/>
          </a:xfrm>
          <a:prstGeom prst="rect">
            <a:avLst/>
          </a:prstGeom>
          <a:noFill/>
        </p:spPr>
        <p:txBody>
          <a:bodyPr wrap="square" rtlCol="0">
            <a:spAutoFit/>
          </a:bodyPr>
          <a:lstStyle/>
          <a:p>
            <a:r>
              <a:rPr lang="en-US" sz="3200">
                <a:solidFill>
                  <a:srgbClr val="C00000"/>
                </a:solidFill>
              </a:rPr>
              <a:t>Large Disasters Response:</a:t>
            </a:r>
          </a:p>
        </p:txBody>
      </p:sp>
      <p:pic>
        <p:nvPicPr>
          <p:cNvPr id="16" name="Picture 15">
            <a:extLst>
              <a:ext uri="{FF2B5EF4-FFF2-40B4-BE49-F238E27FC236}">
                <a16:creationId xmlns:a16="http://schemas.microsoft.com/office/drawing/2014/main" id="{19A2F5F8-6057-4E31-8130-F5F6959672FC}"/>
              </a:ext>
            </a:extLst>
          </p:cNvPr>
          <p:cNvPicPr>
            <a:picLocks noChangeAspect="1"/>
          </p:cNvPicPr>
          <p:nvPr/>
        </p:nvPicPr>
        <p:blipFill>
          <a:blip r:embed="rId7"/>
          <a:stretch>
            <a:fillRect/>
          </a:stretch>
        </p:blipFill>
        <p:spPr>
          <a:xfrm>
            <a:off x="10745343" y="5610475"/>
            <a:ext cx="642044" cy="737899"/>
          </a:xfrm>
          <a:prstGeom prst="rect">
            <a:avLst/>
          </a:prstGeom>
        </p:spPr>
      </p:pic>
      <p:sp>
        <p:nvSpPr>
          <p:cNvPr id="17" name="TextBox 16">
            <a:extLst>
              <a:ext uri="{FF2B5EF4-FFF2-40B4-BE49-F238E27FC236}">
                <a16:creationId xmlns:a16="http://schemas.microsoft.com/office/drawing/2014/main" id="{13EA849A-16FC-40F4-B080-4397024F2BBC}"/>
              </a:ext>
            </a:extLst>
          </p:cNvPr>
          <p:cNvSpPr txBox="1"/>
          <p:nvPr/>
        </p:nvSpPr>
        <p:spPr>
          <a:xfrm>
            <a:off x="760147" y="4887708"/>
            <a:ext cx="10668341" cy="646331"/>
          </a:xfrm>
          <a:prstGeom prst="rect">
            <a:avLst/>
          </a:prstGeom>
          <a:noFill/>
        </p:spPr>
        <p:txBody>
          <a:bodyPr wrap="square" lIns="91440" tIns="45720" rIns="91440" bIns="45720" rtlCol="0" anchor="t">
            <a:spAutoFit/>
          </a:bodyPr>
          <a:lstStyle/>
          <a:p>
            <a:r>
              <a:rPr lang="en-US" dirty="0">
                <a:solidFill>
                  <a:srgbClr val="C00000"/>
                </a:solidFill>
                <a:latin typeface="Arial"/>
                <a:cs typeface="Arial"/>
              </a:rPr>
              <a:t>Northeast Ohio Chapter –100 Pre-Identified Shelters with 5 prepositioned  Shelter trailers prepositioned and 1 ERV and 1 MRV</a:t>
            </a:r>
          </a:p>
        </p:txBody>
      </p:sp>
      <p:pic>
        <p:nvPicPr>
          <p:cNvPr id="12" name="Content Placeholder 11" descr="A picture containing sky, car, outdoor, ground&#10;&#10;Description automatically generated">
            <a:extLst>
              <a:ext uri="{FF2B5EF4-FFF2-40B4-BE49-F238E27FC236}">
                <a16:creationId xmlns:a16="http://schemas.microsoft.com/office/drawing/2014/main" id="{DECC7EAC-6042-42F8-A4CC-069CC409DA91}"/>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8953903" y="2886401"/>
            <a:ext cx="2509685" cy="1868188"/>
          </a:xfrm>
        </p:spPr>
      </p:pic>
    </p:spTree>
    <p:extLst>
      <p:ext uri="{BB962C8B-B14F-4D97-AF65-F5344CB8AC3E}">
        <p14:creationId xmlns:p14="http://schemas.microsoft.com/office/powerpoint/2010/main" val="3664916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9E2719-3179-4CB2-9E0D-7403C5056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8" name="Freeform 25">
            <a:extLst>
              <a:ext uri="{FF2B5EF4-FFF2-40B4-BE49-F238E27FC236}">
                <a16:creationId xmlns:a16="http://schemas.microsoft.com/office/drawing/2014/main" id="{2FA7B314-1C7F-48F1-A359-A30AD553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Rectangle 19">
            <a:extLst>
              <a:ext uri="{FF2B5EF4-FFF2-40B4-BE49-F238E27FC236}">
                <a16:creationId xmlns:a16="http://schemas.microsoft.com/office/drawing/2014/main" id="{A4FEA56A-DD53-4B5F-A09A-BF4585AF7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C9E4AAE-F555-4CDC-833C-DBD6232C5CDD}"/>
              </a:ext>
            </a:extLst>
          </p:cNvPr>
          <p:cNvSpPr>
            <a:spLocks noGrp="1"/>
          </p:cNvSpPr>
          <p:nvPr>
            <p:ph type="title"/>
          </p:nvPr>
        </p:nvSpPr>
        <p:spPr>
          <a:xfrm>
            <a:off x="212047" y="19940"/>
            <a:ext cx="4949172" cy="1151965"/>
          </a:xfrm>
        </p:spPr>
        <p:txBody>
          <a:bodyPr vert="horz" lIns="91440" tIns="45720" rIns="91440" bIns="45720" rtlCol="0" anchor="ctr">
            <a:normAutofit/>
          </a:bodyPr>
          <a:lstStyle/>
          <a:p>
            <a:r>
              <a:rPr lang="en-US" sz="4000">
                <a:solidFill>
                  <a:schemeClr val="bg1"/>
                </a:solidFill>
              </a:rPr>
              <a:t>Preparedness:</a:t>
            </a:r>
          </a:p>
        </p:txBody>
      </p:sp>
      <p:sp>
        <p:nvSpPr>
          <p:cNvPr id="4" name="TextBox 3">
            <a:extLst>
              <a:ext uri="{FF2B5EF4-FFF2-40B4-BE49-F238E27FC236}">
                <a16:creationId xmlns:a16="http://schemas.microsoft.com/office/drawing/2014/main" id="{692EE67A-A164-45D1-8218-9F5586B556D7}"/>
              </a:ext>
            </a:extLst>
          </p:cNvPr>
          <p:cNvSpPr txBox="1"/>
          <p:nvPr/>
        </p:nvSpPr>
        <p:spPr>
          <a:xfrm>
            <a:off x="-291436" y="1483056"/>
            <a:ext cx="6103285" cy="4584969"/>
          </a:xfrm>
          <a:prstGeom prst="rect">
            <a:avLst/>
          </a:prstGeom>
        </p:spPr>
        <p:txBody>
          <a:bodyPr vert="horz" lIns="91440" tIns="45720" rIns="91440" bIns="45720" rtlCol="0" anchor="ctr">
            <a:normAutofit fontScale="25000" lnSpcReduction="20000"/>
          </a:bodyPr>
          <a:lstStyle/>
          <a:p>
            <a:pPr marL="514350" lvl="1" defTabSz="914400">
              <a:lnSpc>
                <a:spcPct val="120000"/>
              </a:lnSpc>
              <a:spcAft>
                <a:spcPts val="600"/>
              </a:spcAft>
              <a:buClr>
                <a:schemeClr val="bg1"/>
              </a:buClr>
              <a:buSzPct val="160000"/>
            </a:pPr>
            <a:r>
              <a:rPr lang="en-US" sz="4800" cap="all" dirty="0">
                <a:solidFill>
                  <a:schemeClr val="bg1"/>
                </a:solidFill>
                <a:latin typeface="Arial"/>
                <a:cs typeface="Arial"/>
              </a:rPr>
              <a:t>Operation Save a Live : Smoke Alarm Installations</a:t>
            </a:r>
            <a:endParaRPr lang="en-US" dirty="0"/>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NEO Chapter –  3,737  installed</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Northern Ohio Region – 8,520 installed</a:t>
            </a:r>
          </a:p>
          <a:p>
            <a:pPr marL="514350" lvl="1" defTabSz="914400">
              <a:lnSpc>
                <a:spcPct val="120000"/>
              </a:lnSpc>
              <a:spcAft>
                <a:spcPts val="600"/>
              </a:spcAft>
              <a:buClr>
                <a:schemeClr val="bg1"/>
              </a:buClr>
              <a:buSzPct val="160000"/>
            </a:pPr>
            <a:r>
              <a:rPr lang="en-US" sz="4800" cap="all" dirty="0">
                <a:solidFill>
                  <a:schemeClr val="bg1"/>
                </a:solidFill>
                <a:latin typeface="Arial"/>
                <a:cs typeface="Arial"/>
              </a:rPr>
              <a:t>Project Pillowcase: </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3</a:t>
            </a:r>
            <a:r>
              <a:rPr lang="en-US" sz="4800" cap="all" baseline="30000" dirty="0">
                <a:solidFill>
                  <a:schemeClr val="bg1"/>
                </a:solidFill>
                <a:latin typeface="Arial"/>
                <a:cs typeface="Arial"/>
              </a:rPr>
              <a:t>rd</a:t>
            </a:r>
            <a:r>
              <a:rPr lang="en-US" sz="4800" cap="all" dirty="0">
                <a:solidFill>
                  <a:schemeClr val="bg1"/>
                </a:solidFill>
                <a:latin typeface="Arial"/>
                <a:cs typeface="Arial"/>
              </a:rPr>
              <a:t> thru 5</a:t>
            </a:r>
            <a:r>
              <a:rPr lang="en-US" sz="4800" cap="all" baseline="30000" dirty="0">
                <a:solidFill>
                  <a:schemeClr val="bg1"/>
                </a:solidFill>
                <a:latin typeface="Arial"/>
                <a:cs typeface="Arial"/>
              </a:rPr>
              <a:t>th</a:t>
            </a:r>
            <a:r>
              <a:rPr lang="en-US" sz="4800" cap="all" dirty="0">
                <a:solidFill>
                  <a:schemeClr val="bg1"/>
                </a:solidFill>
                <a:latin typeface="Arial"/>
                <a:cs typeface="Arial"/>
              </a:rPr>
              <a:t> Grades;  40 to 60 minutes</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Emergency Preparedness with physical activities and small group problem solving and discussions.</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Learn mental health coping skills</a:t>
            </a:r>
          </a:p>
          <a:p>
            <a:pPr marL="514350" lvl="1" defTabSz="914400">
              <a:lnSpc>
                <a:spcPct val="120000"/>
              </a:lnSpc>
              <a:spcAft>
                <a:spcPts val="600"/>
              </a:spcAft>
              <a:buClr>
                <a:schemeClr val="bg1"/>
              </a:buClr>
              <a:buSzPct val="160000"/>
            </a:pPr>
            <a:r>
              <a:rPr lang="en-US" sz="4800" cap="all" dirty="0">
                <a:solidFill>
                  <a:schemeClr val="bg1"/>
                </a:solidFill>
                <a:latin typeface="Arial"/>
                <a:cs typeface="Arial"/>
              </a:rPr>
              <a:t>Prepare with Pedro:</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K thru 2</a:t>
            </a:r>
            <a:r>
              <a:rPr lang="en-US" sz="4800" cap="all" baseline="30000" dirty="0">
                <a:solidFill>
                  <a:schemeClr val="bg1"/>
                </a:solidFill>
                <a:latin typeface="Arial"/>
                <a:cs typeface="Arial"/>
              </a:rPr>
              <a:t>nd</a:t>
            </a:r>
            <a:r>
              <a:rPr lang="en-US" sz="4800" cap="all" dirty="0">
                <a:solidFill>
                  <a:schemeClr val="bg1"/>
                </a:solidFill>
                <a:latin typeface="Arial"/>
                <a:cs typeface="Arial"/>
              </a:rPr>
              <a:t> grade: 30 to 45 minutes</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Uses story telling and hands on activities students will build muscle memory and basic coping skills</a:t>
            </a:r>
          </a:p>
          <a:p>
            <a:pPr marL="514350" lvl="1" defTabSz="914400">
              <a:lnSpc>
                <a:spcPct val="120000"/>
              </a:lnSpc>
              <a:spcAft>
                <a:spcPts val="600"/>
              </a:spcAft>
              <a:buClr>
                <a:srgbClr val="FFFFFF"/>
              </a:buClr>
              <a:buSzPct val="160000"/>
            </a:pPr>
            <a:r>
              <a:rPr lang="en-US" sz="4800" cap="all" dirty="0">
                <a:solidFill>
                  <a:schemeClr val="bg1"/>
                </a:solidFill>
                <a:latin typeface="Arial"/>
                <a:cs typeface="Arial"/>
              </a:rPr>
              <a:t>Be red cross ready</a:t>
            </a:r>
          </a:p>
          <a:p>
            <a:pPr marL="1200150" lvl="2" indent="-228600" defTabSz="914400">
              <a:lnSpc>
                <a:spcPct val="120000"/>
              </a:lnSpc>
              <a:spcAft>
                <a:spcPts val="600"/>
              </a:spcAft>
              <a:buClr>
                <a:srgbClr val="FFFFFF"/>
              </a:buClr>
              <a:buSzPct val="160000"/>
              <a:buFont typeface="Arial" panose="020B0604020202020204" pitchFamily="34" charset="0"/>
              <a:buChar char="•"/>
            </a:pPr>
            <a:r>
              <a:rPr lang="en-US" sz="4800" cap="all" dirty="0">
                <a:solidFill>
                  <a:schemeClr val="bg1"/>
                </a:solidFill>
                <a:latin typeface="Arial"/>
                <a:cs typeface="Arial"/>
              </a:rPr>
              <a:t>Adult preparedness education</a:t>
            </a:r>
          </a:p>
          <a:p>
            <a:pPr marL="514350" lvl="1" defTabSz="914400">
              <a:lnSpc>
                <a:spcPct val="120000"/>
              </a:lnSpc>
              <a:spcAft>
                <a:spcPts val="600"/>
              </a:spcAft>
              <a:buClr>
                <a:schemeClr val="bg1"/>
              </a:buClr>
              <a:buSzPct val="160000"/>
            </a:pPr>
            <a:r>
              <a:rPr lang="en-US" sz="4800" cap="all" dirty="0">
                <a:solidFill>
                  <a:schemeClr val="bg1"/>
                </a:solidFill>
                <a:latin typeface="Arial"/>
                <a:cs typeface="Arial"/>
              </a:rPr>
              <a:t>Red Cross Ready:</a:t>
            </a:r>
          </a:p>
          <a:p>
            <a:pPr marL="1200150" lvl="2" indent="-228600" defTabSz="914400">
              <a:lnSpc>
                <a:spcPct val="120000"/>
              </a:lnSpc>
              <a:spcAft>
                <a:spcPts val="600"/>
              </a:spcAft>
              <a:buClr>
                <a:schemeClr val="bg1"/>
              </a:buClr>
              <a:buSzPct val="160000"/>
              <a:buFont typeface="Arial" panose="020B0604020202020204" pitchFamily="34" charset="0"/>
              <a:buChar char="•"/>
            </a:pPr>
            <a:r>
              <a:rPr lang="en-US" sz="4800" cap="all" dirty="0">
                <a:solidFill>
                  <a:schemeClr val="bg1"/>
                </a:solidFill>
                <a:latin typeface="Arial"/>
                <a:cs typeface="Arial"/>
              </a:rPr>
              <a:t>Teaches  business a whole community approach to preparedness Education</a:t>
            </a:r>
          </a:p>
          <a:p>
            <a:pPr marL="742950" lvl="1" indent="-228600" defTabSz="914400">
              <a:lnSpc>
                <a:spcPct val="120000"/>
              </a:lnSpc>
              <a:spcAft>
                <a:spcPts val="600"/>
              </a:spcAft>
              <a:buClr>
                <a:srgbClr val="FFFFFF"/>
              </a:buClr>
              <a:buSzPct val="160000"/>
              <a:buFont typeface="Arial" panose="020B0604020202020204" pitchFamily="34" charset="0"/>
              <a:buChar char="•"/>
            </a:pPr>
            <a:endParaRPr lang="en-US" sz="4800" cap="all" dirty="0">
              <a:solidFill>
                <a:schemeClr val="bg1"/>
              </a:solidFill>
              <a:latin typeface="Arial"/>
              <a:cs typeface="Arial"/>
            </a:endParaRPr>
          </a:p>
          <a:p>
            <a:pPr marL="742950" lvl="1"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742950" lvl="1"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742950" lvl="1"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742950" lvl="1"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742950" lvl="1"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a:p>
            <a:pPr marL="285750" indent="-228600" defTabSz="914400">
              <a:lnSpc>
                <a:spcPct val="120000"/>
              </a:lnSpc>
              <a:spcAft>
                <a:spcPts val="600"/>
              </a:spcAft>
              <a:buClr>
                <a:schemeClr val="accent1"/>
              </a:buClr>
              <a:buSzPct val="160000"/>
              <a:buFont typeface="Arial" panose="020B0604020202020204" pitchFamily="34" charset="0"/>
              <a:buChar char="•"/>
            </a:pPr>
            <a:endParaRPr lang="en-US" cap="all" dirty="0">
              <a:solidFill>
                <a:schemeClr val="bg1"/>
              </a:solidFill>
            </a:endParaRPr>
          </a:p>
        </p:txBody>
      </p:sp>
      <p:pic>
        <p:nvPicPr>
          <p:cNvPr id="11" name="Picture 10">
            <a:extLst>
              <a:ext uri="{FF2B5EF4-FFF2-40B4-BE49-F238E27FC236}">
                <a16:creationId xmlns:a16="http://schemas.microsoft.com/office/drawing/2014/main" id="{86ED8D37-46E3-41DC-AED8-6D25D40307D4}"/>
              </a:ext>
            </a:extLst>
          </p:cNvPr>
          <p:cNvPicPr>
            <a:picLocks noChangeAspect="1"/>
          </p:cNvPicPr>
          <p:nvPr/>
        </p:nvPicPr>
        <p:blipFill rotWithShape="1">
          <a:blip r:embed="rId3"/>
          <a:srcRect t="8206" r="2" b="7148"/>
          <a:stretch/>
        </p:blipFill>
        <p:spPr>
          <a:xfrm>
            <a:off x="6843433" y="3490953"/>
            <a:ext cx="4074160" cy="2437678"/>
          </a:xfrm>
          <a:prstGeom prst="rect">
            <a:avLst/>
          </a:prstGeom>
          <a:ln>
            <a:noFill/>
          </a:ln>
        </p:spPr>
      </p:pic>
      <p:pic>
        <p:nvPicPr>
          <p:cNvPr id="6" name="Picture 5">
            <a:extLst>
              <a:ext uri="{FF2B5EF4-FFF2-40B4-BE49-F238E27FC236}">
                <a16:creationId xmlns:a16="http://schemas.microsoft.com/office/drawing/2014/main" id="{104BC6A1-67EE-4884-B264-40D26DCE4DA0}"/>
              </a:ext>
            </a:extLst>
          </p:cNvPr>
          <p:cNvPicPr>
            <a:picLocks noChangeAspect="1"/>
          </p:cNvPicPr>
          <p:nvPr/>
        </p:nvPicPr>
        <p:blipFill>
          <a:blip r:embed="rId4"/>
          <a:stretch>
            <a:fillRect/>
          </a:stretch>
        </p:blipFill>
        <p:spPr>
          <a:xfrm>
            <a:off x="2589179" y="5400709"/>
            <a:ext cx="739358" cy="843984"/>
          </a:xfrm>
          <a:prstGeom prst="rect">
            <a:avLst/>
          </a:prstGeom>
        </p:spPr>
      </p:pic>
      <p:pic>
        <p:nvPicPr>
          <p:cNvPr id="5" name="Picture 4" descr="A group of people standing in front of a truck&#10;&#10;Description automatically generated with medium confidence">
            <a:extLst>
              <a:ext uri="{FF2B5EF4-FFF2-40B4-BE49-F238E27FC236}">
                <a16:creationId xmlns:a16="http://schemas.microsoft.com/office/drawing/2014/main" id="{E3E4ABFC-844C-4948-B44A-D75AA7A7A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840" y="248867"/>
            <a:ext cx="4074160" cy="2875280"/>
          </a:xfrm>
          <a:prstGeom prst="rect">
            <a:avLst/>
          </a:prstGeom>
        </p:spPr>
      </p:pic>
    </p:spTree>
    <p:extLst>
      <p:ext uri="{BB962C8B-B14F-4D97-AF65-F5344CB8AC3E}">
        <p14:creationId xmlns:p14="http://schemas.microsoft.com/office/powerpoint/2010/main" val="721230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D7BE49D-A34B-4F25-BC8C-CE9E2B37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4" name="Rectangle 33">
            <a:extLst>
              <a:ext uri="{FF2B5EF4-FFF2-40B4-BE49-F238E27FC236}">
                <a16:creationId xmlns:a16="http://schemas.microsoft.com/office/drawing/2014/main" id="{66DFDEE3-F2F4-48C9-8222-CA273412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36" name="Freeform 9">
            <a:extLst>
              <a:ext uri="{FF2B5EF4-FFF2-40B4-BE49-F238E27FC236}">
                <a16:creationId xmlns:a16="http://schemas.microsoft.com/office/drawing/2014/main" id="{95A09B00-70D2-4998-8FA5-3A8ED576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8" name="Rectangle 37">
            <a:extLst>
              <a:ext uri="{FF2B5EF4-FFF2-40B4-BE49-F238E27FC236}">
                <a16:creationId xmlns:a16="http://schemas.microsoft.com/office/drawing/2014/main" id="{4B5FB9F9-CCF5-4072-83C3-3B45E1409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3AB82FF-3358-437B-B779-5E96E31694D8}"/>
              </a:ext>
            </a:extLst>
          </p:cNvPr>
          <p:cNvSpPr>
            <a:spLocks noGrp="1"/>
          </p:cNvSpPr>
          <p:nvPr>
            <p:ph type="title"/>
          </p:nvPr>
        </p:nvSpPr>
        <p:spPr>
          <a:xfrm>
            <a:off x="444106" y="417855"/>
            <a:ext cx="4516121" cy="858319"/>
          </a:xfrm>
        </p:spPr>
        <p:txBody>
          <a:bodyPr>
            <a:normAutofit fontScale="90000"/>
          </a:bodyPr>
          <a:lstStyle/>
          <a:p>
            <a:r>
              <a:rPr lang="en-US" sz="3100" dirty="0">
                <a:solidFill>
                  <a:schemeClr val="bg1"/>
                </a:solidFill>
              </a:rPr>
              <a:t>Volunteer</a:t>
            </a:r>
            <a:r>
              <a:rPr lang="en-US" sz="3800" dirty="0">
                <a:solidFill>
                  <a:schemeClr val="bg1"/>
                </a:solidFill>
              </a:rPr>
              <a:t> opportunities:</a:t>
            </a:r>
          </a:p>
        </p:txBody>
      </p:sp>
      <p:sp>
        <p:nvSpPr>
          <p:cNvPr id="3" name="Content Placeholder 2">
            <a:extLst>
              <a:ext uri="{FF2B5EF4-FFF2-40B4-BE49-F238E27FC236}">
                <a16:creationId xmlns:a16="http://schemas.microsoft.com/office/drawing/2014/main" id="{1D10C6F4-5418-4942-9DCF-DFF864052A2E}"/>
              </a:ext>
            </a:extLst>
          </p:cNvPr>
          <p:cNvSpPr>
            <a:spLocks noGrp="1"/>
          </p:cNvSpPr>
          <p:nvPr>
            <p:ph idx="1"/>
          </p:nvPr>
        </p:nvSpPr>
        <p:spPr>
          <a:xfrm>
            <a:off x="626423" y="1548798"/>
            <a:ext cx="5124137" cy="3836614"/>
          </a:xfrm>
        </p:spPr>
        <p:txBody>
          <a:bodyPr>
            <a:normAutofit/>
          </a:bodyPr>
          <a:lstStyle/>
          <a:p>
            <a:pPr marL="0" indent="0">
              <a:lnSpc>
                <a:spcPct val="110000"/>
              </a:lnSpc>
              <a:buClr>
                <a:schemeClr val="bg1"/>
              </a:buClr>
              <a:buNone/>
            </a:pPr>
            <a:r>
              <a:rPr lang="en-US" sz="1400" b="1" dirty="0">
                <a:solidFill>
                  <a:schemeClr val="bg1"/>
                </a:solidFill>
                <a:latin typeface="Arial"/>
                <a:cs typeface="Arial"/>
              </a:rPr>
              <a:t>Blood donor ambassador</a:t>
            </a:r>
            <a:endParaRPr lang="en-US" dirty="0">
              <a:solidFill>
                <a:schemeClr val="bg1"/>
              </a:solidFill>
              <a:latin typeface="Impact" panose="020B0806030902050204"/>
              <a:cs typeface="Arial"/>
            </a:endParaRPr>
          </a:p>
          <a:p>
            <a:pPr marL="0" indent="0">
              <a:lnSpc>
                <a:spcPct val="110000"/>
              </a:lnSpc>
              <a:buNone/>
            </a:pPr>
            <a:r>
              <a:rPr lang="en-US" sz="700" dirty="0">
                <a:solidFill>
                  <a:schemeClr val="bg1"/>
                </a:solidFill>
                <a:latin typeface="Arial"/>
                <a:cs typeface="Arial"/>
              </a:rPr>
              <a:t> </a:t>
            </a:r>
            <a:r>
              <a:rPr lang="en-US" sz="1000" dirty="0">
                <a:solidFill>
                  <a:schemeClr val="bg1"/>
                </a:solidFill>
                <a:latin typeface="Arial"/>
                <a:cs typeface="Arial"/>
              </a:rPr>
              <a:t>ensure that blood donors have a pleasant and fulfilling experience, from the moment they arrive to the moment they leave. During a blood drive, they greet donors, answer questions or thanking them for their donation.  The goal is  that your courtesy and professionalism will create a favorable impression that encourages ongoing donor support</a:t>
            </a:r>
            <a:endParaRPr lang="en-US" sz="1000" dirty="0">
              <a:solidFill>
                <a:schemeClr val="bg1"/>
              </a:solidFill>
            </a:endParaRPr>
          </a:p>
          <a:p>
            <a:pPr marL="0" indent="0">
              <a:lnSpc>
                <a:spcPct val="110000"/>
              </a:lnSpc>
              <a:buClr>
                <a:schemeClr val="bg1"/>
              </a:buClr>
              <a:buNone/>
            </a:pPr>
            <a:r>
              <a:rPr lang="en-US" sz="1400" b="1" dirty="0">
                <a:solidFill>
                  <a:schemeClr val="bg1"/>
                </a:solidFill>
                <a:latin typeface="Arial"/>
                <a:cs typeface="Arial"/>
              </a:rPr>
              <a:t>Disaster Action Teams (DAT)</a:t>
            </a:r>
            <a:endParaRPr lang="en-US" sz="1400" dirty="0">
              <a:solidFill>
                <a:schemeClr val="bg1"/>
              </a:solidFill>
              <a:latin typeface="Arial" panose="020B0604020202020204" pitchFamily="34" charset="0"/>
              <a:cs typeface="Arial" panose="020B0604020202020204" pitchFamily="34" charset="0"/>
            </a:endParaRPr>
          </a:p>
          <a:p>
            <a:pPr marL="0" indent="0">
              <a:lnSpc>
                <a:spcPct val="110000"/>
              </a:lnSpc>
              <a:buNone/>
            </a:pPr>
            <a:r>
              <a:rPr lang="en-US" sz="700" b="1" dirty="0">
                <a:solidFill>
                  <a:schemeClr val="bg1"/>
                </a:solidFill>
                <a:latin typeface="Arial"/>
                <a:cs typeface="Arial"/>
              </a:rPr>
              <a:t> </a:t>
            </a:r>
            <a:r>
              <a:rPr lang="en-US" sz="1000" dirty="0">
                <a:solidFill>
                  <a:schemeClr val="bg1"/>
                </a:solidFill>
                <a:latin typeface="Arial"/>
                <a:cs typeface="Arial"/>
              </a:rPr>
              <a:t>The Disaster Action Team (DAT) serves as the first, on-the-scene, Red Cross contact at the site of a disaster.  Typical duties:</a:t>
            </a:r>
            <a:endParaRPr lang="en-US" sz="1000" dirty="0">
              <a:solidFill>
                <a:schemeClr val="bg1"/>
              </a:solidFill>
              <a:latin typeface="Arial" panose="020B0604020202020204" pitchFamily="34" charset="0"/>
              <a:cs typeface="Arial" panose="020B0604020202020204" pitchFamily="34" charset="0"/>
            </a:endParaRPr>
          </a:p>
          <a:p>
            <a:pPr lvl="1">
              <a:lnSpc>
                <a:spcPct val="110000"/>
              </a:lnSpc>
              <a:buClr>
                <a:schemeClr val="bg1"/>
              </a:buClr>
            </a:pPr>
            <a:r>
              <a:rPr lang="en-US" sz="1000" dirty="0">
                <a:solidFill>
                  <a:schemeClr val="bg1"/>
                </a:solidFill>
                <a:latin typeface="Arial"/>
                <a:cs typeface="Arial"/>
              </a:rPr>
              <a:t> Conducting damage assessment of affected dwellings and determining habitability </a:t>
            </a:r>
            <a:endParaRPr lang="en-US" sz="1000" dirty="0">
              <a:solidFill>
                <a:schemeClr val="bg1"/>
              </a:solidFill>
              <a:latin typeface="Arial" panose="020B0604020202020204" pitchFamily="34" charset="0"/>
              <a:cs typeface="Arial" panose="020B0604020202020204" pitchFamily="34" charset="0"/>
            </a:endParaRPr>
          </a:p>
          <a:p>
            <a:pPr lvl="1">
              <a:lnSpc>
                <a:spcPct val="110000"/>
              </a:lnSpc>
              <a:buClr>
                <a:schemeClr val="bg1"/>
              </a:buClr>
            </a:pPr>
            <a:r>
              <a:rPr lang="en-US" sz="1000" dirty="0">
                <a:solidFill>
                  <a:schemeClr val="bg1"/>
                </a:solidFill>
                <a:latin typeface="Arial"/>
                <a:cs typeface="Arial"/>
              </a:rPr>
              <a:t> Initiating casework to ensure that people have shelter, food and clothing to meet immediate needs after a disaster</a:t>
            </a:r>
          </a:p>
          <a:p>
            <a:pPr lvl="1">
              <a:lnSpc>
                <a:spcPct val="110000"/>
              </a:lnSpc>
              <a:buClr>
                <a:schemeClr val="bg1"/>
              </a:buClr>
            </a:pPr>
            <a:r>
              <a:rPr lang="en-US" sz="1000" dirty="0">
                <a:solidFill>
                  <a:schemeClr val="bg1"/>
                </a:solidFill>
                <a:latin typeface="Arial"/>
                <a:cs typeface="Arial"/>
              </a:rPr>
              <a:t> Supporting the “Mass Care” function, including assisting with feeding and shelter operations for larger scale disaster responses</a:t>
            </a:r>
          </a:p>
        </p:txBody>
      </p:sp>
      <p:sp>
        <p:nvSpPr>
          <p:cNvPr id="8" name="Content Placeholder 2">
            <a:extLst>
              <a:ext uri="{FF2B5EF4-FFF2-40B4-BE49-F238E27FC236}">
                <a16:creationId xmlns:a16="http://schemas.microsoft.com/office/drawing/2014/main" id="{05C6FCDA-0E2C-4A78-8914-A57290BAB3C7}"/>
              </a:ext>
            </a:extLst>
          </p:cNvPr>
          <p:cNvSpPr txBox="1">
            <a:spLocks/>
          </p:cNvSpPr>
          <p:nvPr/>
        </p:nvSpPr>
        <p:spPr>
          <a:xfrm rot="21420000">
            <a:off x="808200" y="5540934"/>
            <a:ext cx="4478010" cy="55033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ct val="110000"/>
              </a:lnSpc>
              <a:buFont typeface="Arial" panose="020B0604020202020204" pitchFamily="34" charset="0"/>
              <a:buNone/>
            </a:pPr>
            <a:r>
              <a:rPr lang="en-US" sz="2400" dirty="0">
                <a:solidFill>
                  <a:schemeClr val="bg1">
                    <a:lumMod val="50000"/>
                  </a:schemeClr>
                </a:solidFill>
              </a:rPr>
              <a:t>Go to Redcross.org/volunteer</a:t>
            </a:r>
          </a:p>
        </p:txBody>
      </p:sp>
      <p:pic>
        <p:nvPicPr>
          <p:cNvPr id="5" name="Picture 4">
            <a:extLst>
              <a:ext uri="{FF2B5EF4-FFF2-40B4-BE49-F238E27FC236}">
                <a16:creationId xmlns:a16="http://schemas.microsoft.com/office/drawing/2014/main" id="{2E0F0152-0A6D-57B7-020A-0FE182D808B8}"/>
              </a:ext>
            </a:extLst>
          </p:cNvPr>
          <p:cNvPicPr>
            <a:picLocks noChangeAspect="1"/>
          </p:cNvPicPr>
          <p:nvPr/>
        </p:nvPicPr>
        <p:blipFill>
          <a:blip r:embed="rId5"/>
          <a:stretch>
            <a:fillRect/>
          </a:stretch>
        </p:blipFill>
        <p:spPr>
          <a:xfrm>
            <a:off x="7209038" y="139614"/>
            <a:ext cx="3757824" cy="2818368"/>
          </a:xfrm>
          <a:prstGeom prst="rect">
            <a:avLst/>
          </a:prstGeom>
        </p:spPr>
      </p:pic>
      <p:pic>
        <p:nvPicPr>
          <p:cNvPr id="6" name="Picture 5">
            <a:extLst>
              <a:ext uri="{FF2B5EF4-FFF2-40B4-BE49-F238E27FC236}">
                <a16:creationId xmlns:a16="http://schemas.microsoft.com/office/drawing/2014/main" id="{45DA514F-2D30-8570-BD17-28304A4C813F}"/>
              </a:ext>
            </a:extLst>
          </p:cNvPr>
          <p:cNvPicPr>
            <a:picLocks noChangeAspect="1"/>
          </p:cNvPicPr>
          <p:nvPr/>
        </p:nvPicPr>
        <p:blipFill>
          <a:blip r:embed="rId6"/>
          <a:stretch>
            <a:fillRect/>
          </a:stretch>
        </p:blipFill>
        <p:spPr>
          <a:xfrm>
            <a:off x="7209038" y="3215640"/>
            <a:ext cx="3777972" cy="2833479"/>
          </a:xfrm>
          <a:prstGeom prst="rect">
            <a:avLst/>
          </a:prstGeom>
        </p:spPr>
      </p:pic>
    </p:spTree>
    <p:extLst>
      <p:ext uri="{BB962C8B-B14F-4D97-AF65-F5344CB8AC3E}">
        <p14:creationId xmlns:p14="http://schemas.microsoft.com/office/powerpoint/2010/main" val="77295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9560535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F3CC3702-774D-9FBC-994B-2651D5727697}"/>
              </a:ext>
            </a:extLst>
          </p:cNvPr>
          <p:cNvPicPr>
            <a:picLocks noGrp="1" noChangeAspect="1"/>
          </p:cNvPicPr>
          <p:nvPr>
            <p:ph idx="1"/>
          </p:nvPr>
        </p:nvPicPr>
        <p:blipFill>
          <a:blip r:embed="rId2"/>
          <a:stretch>
            <a:fillRect/>
          </a:stretch>
        </p:blipFill>
        <p:spPr>
          <a:xfrm>
            <a:off x="1253891" y="34697"/>
            <a:ext cx="8755997" cy="5567499"/>
          </a:xfrm>
        </p:spPr>
      </p:pic>
    </p:spTree>
    <p:extLst>
      <p:ext uri="{BB962C8B-B14F-4D97-AF65-F5344CB8AC3E}">
        <p14:creationId xmlns:p14="http://schemas.microsoft.com/office/powerpoint/2010/main" val="3557934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0D8C11AB-A689-5C71-EB8D-710439B88FF1}"/>
              </a:ext>
            </a:extLst>
          </p:cNvPr>
          <p:cNvPicPr>
            <a:picLocks noGrp="1" noChangeAspect="1"/>
          </p:cNvPicPr>
          <p:nvPr>
            <p:ph idx="1"/>
          </p:nvPr>
        </p:nvPicPr>
        <p:blipFill>
          <a:blip r:embed="rId2"/>
          <a:stretch>
            <a:fillRect/>
          </a:stretch>
        </p:blipFill>
        <p:spPr>
          <a:xfrm>
            <a:off x="1263788" y="-4889"/>
            <a:ext cx="8854959" cy="5626876"/>
          </a:xfrm>
        </p:spPr>
      </p:pic>
    </p:spTree>
    <p:extLst>
      <p:ext uri="{BB962C8B-B14F-4D97-AF65-F5344CB8AC3E}">
        <p14:creationId xmlns:p14="http://schemas.microsoft.com/office/powerpoint/2010/main" val="881687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C4CD4C7D-29A3-05EE-57A4-A59F9EB70163}"/>
              </a:ext>
            </a:extLst>
          </p:cNvPr>
          <p:cNvPicPr>
            <a:picLocks noChangeAspect="1"/>
          </p:cNvPicPr>
          <p:nvPr/>
        </p:nvPicPr>
        <p:blipFill>
          <a:blip r:embed="rId2"/>
          <a:stretch>
            <a:fillRect/>
          </a:stretch>
        </p:blipFill>
        <p:spPr>
          <a:xfrm>
            <a:off x="1725881" y="190995"/>
            <a:ext cx="8096991" cy="5159828"/>
          </a:xfrm>
          <a:prstGeom prst="rect">
            <a:avLst/>
          </a:prstGeom>
        </p:spPr>
      </p:pic>
    </p:spTree>
    <p:extLst>
      <p:ext uri="{BB962C8B-B14F-4D97-AF65-F5344CB8AC3E}">
        <p14:creationId xmlns:p14="http://schemas.microsoft.com/office/powerpoint/2010/main" val="3037993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363D3083-14F7-2020-60C9-01FA8F07E749}"/>
              </a:ext>
            </a:extLst>
          </p:cNvPr>
          <p:cNvPicPr>
            <a:picLocks noGrp="1" noChangeAspect="1"/>
          </p:cNvPicPr>
          <p:nvPr>
            <p:ph idx="1"/>
          </p:nvPr>
        </p:nvPicPr>
        <p:blipFill>
          <a:blip r:embed="rId2"/>
          <a:stretch>
            <a:fillRect/>
          </a:stretch>
        </p:blipFill>
        <p:spPr>
          <a:xfrm>
            <a:off x="1877347" y="64384"/>
            <a:ext cx="8360153" cy="5310201"/>
          </a:xfrm>
        </p:spPr>
      </p:pic>
    </p:spTree>
    <p:extLst>
      <p:ext uri="{BB962C8B-B14F-4D97-AF65-F5344CB8AC3E}">
        <p14:creationId xmlns:p14="http://schemas.microsoft.com/office/powerpoint/2010/main" val="1627102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CC4DEC5C-15B8-FC9F-2828-C5FC8A089664}"/>
              </a:ext>
            </a:extLst>
          </p:cNvPr>
          <p:cNvPicPr>
            <a:picLocks noChangeAspect="1"/>
          </p:cNvPicPr>
          <p:nvPr/>
        </p:nvPicPr>
        <p:blipFill>
          <a:blip r:embed="rId2"/>
          <a:stretch>
            <a:fillRect/>
          </a:stretch>
        </p:blipFill>
        <p:spPr>
          <a:xfrm>
            <a:off x="1795154" y="-66303"/>
            <a:ext cx="8878784" cy="5654634"/>
          </a:xfrm>
          <a:prstGeom prst="rect">
            <a:avLst/>
          </a:prstGeom>
        </p:spPr>
      </p:pic>
    </p:spTree>
    <p:extLst>
      <p:ext uri="{BB962C8B-B14F-4D97-AF65-F5344CB8AC3E}">
        <p14:creationId xmlns:p14="http://schemas.microsoft.com/office/powerpoint/2010/main" val="3908823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C2534E68-0560-CBC1-6E98-C810635DCA09}"/>
              </a:ext>
            </a:extLst>
          </p:cNvPr>
          <p:cNvPicPr>
            <a:picLocks noGrp="1" noChangeAspect="1"/>
          </p:cNvPicPr>
          <p:nvPr>
            <p:ph idx="1"/>
          </p:nvPr>
        </p:nvPicPr>
        <p:blipFill>
          <a:blip r:embed="rId2"/>
          <a:stretch>
            <a:fillRect/>
          </a:stretch>
        </p:blipFill>
        <p:spPr>
          <a:xfrm>
            <a:off x="1075761" y="-4889"/>
            <a:ext cx="8755998" cy="5567500"/>
          </a:xfrm>
        </p:spPr>
      </p:pic>
    </p:spTree>
    <p:extLst>
      <p:ext uri="{BB962C8B-B14F-4D97-AF65-F5344CB8AC3E}">
        <p14:creationId xmlns:p14="http://schemas.microsoft.com/office/powerpoint/2010/main" val="180687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6CD059BF-19BB-CF4F-5A9C-272C372A9917}"/>
              </a:ext>
            </a:extLst>
          </p:cNvPr>
          <p:cNvPicPr>
            <a:picLocks noChangeAspect="1"/>
          </p:cNvPicPr>
          <p:nvPr/>
        </p:nvPicPr>
        <p:blipFill>
          <a:blip r:embed="rId2"/>
          <a:stretch>
            <a:fillRect/>
          </a:stretch>
        </p:blipFill>
        <p:spPr>
          <a:xfrm>
            <a:off x="1557648" y="-6926"/>
            <a:ext cx="8760029" cy="5545776"/>
          </a:xfrm>
          <a:prstGeom prst="rect">
            <a:avLst/>
          </a:prstGeom>
        </p:spPr>
      </p:pic>
    </p:spTree>
    <p:extLst>
      <p:ext uri="{BB962C8B-B14F-4D97-AF65-F5344CB8AC3E}">
        <p14:creationId xmlns:p14="http://schemas.microsoft.com/office/powerpoint/2010/main" val="3456451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D5D9E6C3-0081-39DC-BB7A-DACD8A538471}"/>
              </a:ext>
            </a:extLst>
          </p:cNvPr>
          <p:cNvPicPr>
            <a:picLocks noGrp="1" noChangeAspect="1"/>
          </p:cNvPicPr>
          <p:nvPr>
            <p:ph idx="1"/>
          </p:nvPr>
        </p:nvPicPr>
        <p:blipFill>
          <a:blip r:embed="rId2"/>
          <a:stretch>
            <a:fillRect/>
          </a:stretch>
        </p:blipFill>
        <p:spPr>
          <a:xfrm>
            <a:off x="1629944" y="5008"/>
            <a:ext cx="8736205" cy="5577395"/>
          </a:xfrm>
        </p:spPr>
      </p:pic>
    </p:spTree>
    <p:extLst>
      <p:ext uri="{BB962C8B-B14F-4D97-AF65-F5344CB8AC3E}">
        <p14:creationId xmlns:p14="http://schemas.microsoft.com/office/powerpoint/2010/main" val="487613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A0431F27-E2C5-8B03-2D75-19749085CFC9}"/>
              </a:ext>
            </a:extLst>
          </p:cNvPr>
          <p:cNvPicPr>
            <a:picLocks noChangeAspect="1"/>
          </p:cNvPicPr>
          <p:nvPr/>
        </p:nvPicPr>
        <p:blipFill>
          <a:blip r:embed="rId2"/>
          <a:stretch>
            <a:fillRect/>
          </a:stretch>
        </p:blipFill>
        <p:spPr>
          <a:xfrm>
            <a:off x="1775362" y="42555"/>
            <a:ext cx="8690757" cy="5535879"/>
          </a:xfrm>
          <a:prstGeom prst="rect">
            <a:avLst/>
          </a:prstGeom>
        </p:spPr>
      </p:pic>
    </p:spTree>
    <p:extLst>
      <p:ext uri="{BB962C8B-B14F-4D97-AF65-F5344CB8AC3E}">
        <p14:creationId xmlns:p14="http://schemas.microsoft.com/office/powerpoint/2010/main" val="3112474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website&#10;&#10;Description automatically generated">
            <a:extLst>
              <a:ext uri="{FF2B5EF4-FFF2-40B4-BE49-F238E27FC236}">
                <a16:creationId xmlns:a16="http://schemas.microsoft.com/office/drawing/2014/main" id="{8B034847-B16B-38C6-51C5-63341372C087}"/>
              </a:ext>
            </a:extLst>
          </p:cNvPr>
          <p:cNvPicPr>
            <a:picLocks noGrp="1" noChangeAspect="1"/>
          </p:cNvPicPr>
          <p:nvPr>
            <p:ph idx="1"/>
          </p:nvPr>
        </p:nvPicPr>
        <p:blipFill>
          <a:blip r:embed="rId2"/>
          <a:stretch>
            <a:fillRect/>
          </a:stretch>
        </p:blipFill>
        <p:spPr>
          <a:xfrm>
            <a:off x="1847658" y="64383"/>
            <a:ext cx="8607556" cy="5478435"/>
          </a:xfrm>
        </p:spPr>
      </p:pic>
    </p:spTree>
    <p:extLst>
      <p:ext uri="{BB962C8B-B14F-4D97-AF65-F5344CB8AC3E}">
        <p14:creationId xmlns:p14="http://schemas.microsoft.com/office/powerpoint/2010/main" val="4137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icture containing text, poster, cartoon&#10;&#10;Description automatically generated">
            <a:extLst>
              <a:ext uri="{FF2B5EF4-FFF2-40B4-BE49-F238E27FC236}">
                <a16:creationId xmlns:a16="http://schemas.microsoft.com/office/drawing/2014/main" id="{033AA5C5-97C4-B323-74DB-11DF8EF5E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C489DBDB-1B6A-ADF6-8E8C-7093B989FA32}"/>
              </a:ext>
            </a:extLst>
          </p:cNvPr>
          <p:cNvPicPr>
            <a:picLocks noChangeAspect="1"/>
          </p:cNvPicPr>
          <p:nvPr/>
        </p:nvPicPr>
        <p:blipFill>
          <a:blip r:embed="rId2"/>
          <a:stretch>
            <a:fillRect/>
          </a:stretch>
        </p:blipFill>
        <p:spPr>
          <a:xfrm>
            <a:off x="1676400" y="2970"/>
            <a:ext cx="8423563" cy="5377542"/>
          </a:xfrm>
          <a:prstGeom prst="rect">
            <a:avLst/>
          </a:prstGeom>
        </p:spPr>
      </p:pic>
    </p:spTree>
    <p:extLst>
      <p:ext uri="{BB962C8B-B14F-4D97-AF65-F5344CB8AC3E}">
        <p14:creationId xmlns:p14="http://schemas.microsoft.com/office/powerpoint/2010/main" val="4086039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872DCE9E-3872-DA85-03DC-12163BD7A9CE}"/>
              </a:ext>
            </a:extLst>
          </p:cNvPr>
          <p:cNvPicPr>
            <a:picLocks noGrp="1" noChangeAspect="1"/>
          </p:cNvPicPr>
          <p:nvPr>
            <p:ph idx="1"/>
          </p:nvPr>
        </p:nvPicPr>
        <p:blipFill>
          <a:blip r:embed="rId2"/>
          <a:stretch>
            <a:fillRect/>
          </a:stretch>
        </p:blipFill>
        <p:spPr>
          <a:xfrm>
            <a:off x="1540879" y="5007"/>
            <a:ext cx="8587764" cy="5478435"/>
          </a:xfrm>
        </p:spPr>
      </p:pic>
    </p:spTree>
    <p:extLst>
      <p:ext uri="{BB962C8B-B14F-4D97-AF65-F5344CB8AC3E}">
        <p14:creationId xmlns:p14="http://schemas.microsoft.com/office/powerpoint/2010/main" val="403232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8CAA5DEE-B2DC-5C60-5462-936096CA0EB4}"/>
              </a:ext>
            </a:extLst>
          </p:cNvPr>
          <p:cNvPicPr>
            <a:picLocks noGrp="1" noChangeAspect="1"/>
          </p:cNvPicPr>
          <p:nvPr>
            <p:ph idx="1"/>
          </p:nvPr>
        </p:nvPicPr>
        <p:blipFill>
          <a:blip r:embed="rId2"/>
          <a:stretch>
            <a:fillRect/>
          </a:stretch>
        </p:blipFill>
        <p:spPr>
          <a:xfrm>
            <a:off x="1748697" y="-84058"/>
            <a:ext cx="8785686" cy="5577396"/>
          </a:xfrm>
        </p:spPr>
      </p:pic>
    </p:spTree>
    <p:extLst>
      <p:ext uri="{BB962C8B-B14F-4D97-AF65-F5344CB8AC3E}">
        <p14:creationId xmlns:p14="http://schemas.microsoft.com/office/powerpoint/2010/main" val="2994421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24A0986E-5E52-3076-F044-6DC1D2461A19}"/>
              </a:ext>
            </a:extLst>
          </p:cNvPr>
          <p:cNvPicPr>
            <a:picLocks noGrp="1" noChangeAspect="1"/>
          </p:cNvPicPr>
          <p:nvPr>
            <p:ph idx="1"/>
          </p:nvPr>
        </p:nvPicPr>
        <p:blipFill>
          <a:blip r:embed="rId2"/>
          <a:stretch>
            <a:fillRect/>
          </a:stretch>
        </p:blipFill>
        <p:spPr>
          <a:xfrm>
            <a:off x="1738801" y="193033"/>
            <a:ext cx="8320569" cy="5290409"/>
          </a:xfrm>
        </p:spPr>
      </p:pic>
    </p:spTree>
    <p:extLst>
      <p:ext uri="{BB962C8B-B14F-4D97-AF65-F5344CB8AC3E}">
        <p14:creationId xmlns:p14="http://schemas.microsoft.com/office/powerpoint/2010/main" val="1942204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343A3B1A-6B9A-5ED7-25D0-F6654BB1669D}"/>
              </a:ext>
            </a:extLst>
          </p:cNvPr>
          <p:cNvPicPr>
            <a:picLocks noGrp="1" noChangeAspect="1"/>
          </p:cNvPicPr>
          <p:nvPr>
            <p:ph idx="1"/>
          </p:nvPr>
        </p:nvPicPr>
        <p:blipFill>
          <a:blip r:embed="rId2"/>
          <a:stretch>
            <a:fillRect/>
          </a:stretch>
        </p:blipFill>
        <p:spPr>
          <a:xfrm>
            <a:off x="1521087" y="-4889"/>
            <a:ext cx="8676828" cy="5537812"/>
          </a:xfrm>
        </p:spPr>
      </p:pic>
    </p:spTree>
    <p:extLst>
      <p:ext uri="{BB962C8B-B14F-4D97-AF65-F5344CB8AC3E}">
        <p14:creationId xmlns:p14="http://schemas.microsoft.com/office/powerpoint/2010/main" val="196805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C2E3391B-E044-4467-F498-48C58EEFCE47}"/>
              </a:ext>
            </a:extLst>
          </p:cNvPr>
          <p:cNvPicPr>
            <a:picLocks noGrp="1" noChangeAspect="1"/>
          </p:cNvPicPr>
          <p:nvPr>
            <p:ph idx="1"/>
          </p:nvPr>
        </p:nvPicPr>
        <p:blipFill>
          <a:blip r:embed="rId2"/>
          <a:stretch>
            <a:fillRect/>
          </a:stretch>
        </p:blipFill>
        <p:spPr>
          <a:xfrm>
            <a:off x="1649736" y="-4888"/>
            <a:ext cx="8874751" cy="5626876"/>
          </a:xfrm>
        </p:spPr>
      </p:pic>
    </p:spTree>
    <p:extLst>
      <p:ext uri="{BB962C8B-B14F-4D97-AF65-F5344CB8AC3E}">
        <p14:creationId xmlns:p14="http://schemas.microsoft.com/office/powerpoint/2010/main" val="1503995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email&#10;&#10;Description automatically generated">
            <a:extLst>
              <a:ext uri="{FF2B5EF4-FFF2-40B4-BE49-F238E27FC236}">
                <a16:creationId xmlns:a16="http://schemas.microsoft.com/office/drawing/2014/main" id="{C39741BB-3E88-002C-DEF4-12690D9FC93B}"/>
              </a:ext>
            </a:extLst>
          </p:cNvPr>
          <p:cNvPicPr>
            <a:picLocks noGrp="1" noChangeAspect="1"/>
          </p:cNvPicPr>
          <p:nvPr>
            <p:ph idx="1"/>
          </p:nvPr>
        </p:nvPicPr>
        <p:blipFill>
          <a:blip r:embed="rId2"/>
          <a:stretch>
            <a:fillRect/>
          </a:stretch>
        </p:blipFill>
        <p:spPr>
          <a:xfrm>
            <a:off x="1649736" y="64384"/>
            <a:ext cx="8538283" cy="5428954"/>
          </a:xfrm>
        </p:spPr>
      </p:pic>
    </p:spTree>
    <p:extLst>
      <p:ext uri="{BB962C8B-B14F-4D97-AF65-F5344CB8AC3E}">
        <p14:creationId xmlns:p14="http://schemas.microsoft.com/office/powerpoint/2010/main" val="4243249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097E6BB5-8051-9788-B458-1F2CD430B5E2}"/>
              </a:ext>
            </a:extLst>
          </p:cNvPr>
          <p:cNvPicPr>
            <a:picLocks noGrp="1" noChangeAspect="1"/>
          </p:cNvPicPr>
          <p:nvPr>
            <p:ph idx="1"/>
          </p:nvPr>
        </p:nvPicPr>
        <p:blipFill>
          <a:blip r:embed="rId2"/>
          <a:stretch>
            <a:fillRect/>
          </a:stretch>
        </p:blipFill>
        <p:spPr>
          <a:xfrm>
            <a:off x="1936723" y="123760"/>
            <a:ext cx="8399738" cy="5369578"/>
          </a:xfrm>
        </p:spPr>
      </p:pic>
    </p:spTree>
    <p:extLst>
      <p:ext uri="{BB962C8B-B14F-4D97-AF65-F5344CB8AC3E}">
        <p14:creationId xmlns:p14="http://schemas.microsoft.com/office/powerpoint/2010/main" val="2811631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E548200F-413C-08DA-D5B1-3B23D0FC6FC0}"/>
              </a:ext>
            </a:extLst>
          </p:cNvPr>
          <p:cNvPicPr>
            <a:picLocks noGrp="1" noChangeAspect="1"/>
          </p:cNvPicPr>
          <p:nvPr>
            <p:ph idx="1"/>
          </p:nvPr>
        </p:nvPicPr>
        <p:blipFill>
          <a:blip r:embed="rId2"/>
          <a:stretch>
            <a:fillRect/>
          </a:stretch>
        </p:blipFill>
        <p:spPr>
          <a:xfrm>
            <a:off x="1748697" y="-4889"/>
            <a:ext cx="8459115" cy="5379474"/>
          </a:xfrm>
        </p:spPr>
      </p:pic>
    </p:spTree>
    <p:extLst>
      <p:ext uri="{BB962C8B-B14F-4D97-AF65-F5344CB8AC3E}">
        <p14:creationId xmlns:p14="http://schemas.microsoft.com/office/powerpoint/2010/main" val="1819429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1B35D22C-1F4D-E178-7EBA-B897BADDC513}"/>
              </a:ext>
            </a:extLst>
          </p:cNvPr>
          <p:cNvPicPr>
            <a:picLocks noGrp="1" noChangeAspect="1"/>
          </p:cNvPicPr>
          <p:nvPr>
            <p:ph idx="1"/>
          </p:nvPr>
        </p:nvPicPr>
        <p:blipFill>
          <a:blip r:embed="rId2"/>
          <a:stretch>
            <a:fillRect/>
          </a:stretch>
        </p:blipFill>
        <p:spPr>
          <a:xfrm>
            <a:off x="1936723" y="143553"/>
            <a:ext cx="8320569" cy="5290409"/>
          </a:xfrm>
        </p:spPr>
      </p:pic>
    </p:spTree>
    <p:extLst>
      <p:ext uri="{BB962C8B-B14F-4D97-AF65-F5344CB8AC3E}">
        <p14:creationId xmlns:p14="http://schemas.microsoft.com/office/powerpoint/2010/main" val="345944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icture containing text, sport, physical fitness, person&#10;&#10;Description automatically generated">
            <a:extLst>
              <a:ext uri="{FF2B5EF4-FFF2-40B4-BE49-F238E27FC236}">
                <a16:creationId xmlns:a16="http://schemas.microsoft.com/office/drawing/2014/main" id="{471B0CD8-E57A-8E91-1E7E-402687699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57919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FD817BC5-8E96-9E10-07A0-BFD6420F5C36}"/>
              </a:ext>
            </a:extLst>
          </p:cNvPr>
          <p:cNvPicPr>
            <a:picLocks noGrp="1" noChangeAspect="1"/>
          </p:cNvPicPr>
          <p:nvPr>
            <p:ph idx="1"/>
          </p:nvPr>
        </p:nvPicPr>
        <p:blipFill>
          <a:blip r:embed="rId2"/>
          <a:stretch>
            <a:fillRect/>
          </a:stretch>
        </p:blipFill>
        <p:spPr>
          <a:xfrm>
            <a:off x="1798177" y="103968"/>
            <a:ext cx="8459115" cy="5379474"/>
          </a:xfrm>
        </p:spPr>
      </p:pic>
    </p:spTree>
    <p:extLst>
      <p:ext uri="{BB962C8B-B14F-4D97-AF65-F5344CB8AC3E}">
        <p14:creationId xmlns:p14="http://schemas.microsoft.com/office/powerpoint/2010/main" val="1414617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website&#10;&#10;Description automatically generated">
            <a:extLst>
              <a:ext uri="{FF2B5EF4-FFF2-40B4-BE49-F238E27FC236}">
                <a16:creationId xmlns:a16="http://schemas.microsoft.com/office/drawing/2014/main" id="{81BDFE80-B447-31B2-9767-14C52D789433}"/>
              </a:ext>
            </a:extLst>
          </p:cNvPr>
          <p:cNvPicPr>
            <a:picLocks noGrp="1" noChangeAspect="1"/>
          </p:cNvPicPr>
          <p:nvPr>
            <p:ph idx="1"/>
          </p:nvPr>
        </p:nvPicPr>
        <p:blipFill>
          <a:blip r:embed="rId2"/>
          <a:stretch>
            <a:fillRect/>
          </a:stretch>
        </p:blipFill>
        <p:spPr>
          <a:xfrm>
            <a:off x="1580463" y="5007"/>
            <a:ext cx="8765894" cy="5587292"/>
          </a:xfrm>
        </p:spPr>
      </p:pic>
    </p:spTree>
    <p:extLst>
      <p:ext uri="{BB962C8B-B14F-4D97-AF65-F5344CB8AC3E}">
        <p14:creationId xmlns:p14="http://schemas.microsoft.com/office/powerpoint/2010/main" val="2423454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website&#10;&#10;Description automatically generated">
            <a:extLst>
              <a:ext uri="{FF2B5EF4-FFF2-40B4-BE49-F238E27FC236}">
                <a16:creationId xmlns:a16="http://schemas.microsoft.com/office/drawing/2014/main" id="{764D8117-758E-0181-F15E-6B4C24806E2D}"/>
              </a:ext>
            </a:extLst>
          </p:cNvPr>
          <p:cNvPicPr>
            <a:picLocks noGrp="1" noChangeAspect="1"/>
          </p:cNvPicPr>
          <p:nvPr>
            <p:ph idx="1"/>
          </p:nvPr>
        </p:nvPicPr>
        <p:blipFill>
          <a:blip r:embed="rId2"/>
          <a:stretch>
            <a:fillRect/>
          </a:stretch>
        </p:blipFill>
        <p:spPr>
          <a:xfrm>
            <a:off x="1649736" y="-4889"/>
            <a:ext cx="8785685" cy="5587292"/>
          </a:xfrm>
        </p:spPr>
      </p:pic>
    </p:spTree>
    <p:extLst>
      <p:ext uri="{BB962C8B-B14F-4D97-AF65-F5344CB8AC3E}">
        <p14:creationId xmlns:p14="http://schemas.microsoft.com/office/powerpoint/2010/main" val="4027327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11270DC4-411A-5817-6F94-0F915E6E37F0}"/>
              </a:ext>
            </a:extLst>
          </p:cNvPr>
          <p:cNvPicPr>
            <a:picLocks noGrp="1" noChangeAspect="1"/>
          </p:cNvPicPr>
          <p:nvPr>
            <p:ph idx="1"/>
          </p:nvPr>
        </p:nvPicPr>
        <p:blipFill>
          <a:blip r:embed="rId2"/>
          <a:stretch>
            <a:fillRect/>
          </a:stretch>
        </p:blipFill>
        <p:spPr>
          <a:xfrm>
            <a:off x="1530983" y="163344"/>
            <a:ext cx="8379946" cy="5329994"/>
          </a:xfrm>
        </p:spPr>
      </p:pic>
    </p:spTree>
    <p:extLst>
      <p:ext uri="{BB962C8B-B14F-4D97-AF65-F5344CB8AC3E}">
        <p14:creationId xmlns:p14="http://schemas.microsoft.com/office/powerpoint/2010/main" val="670804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ogo, company name&#10;&#10;Description automatically generated">
            <a:extLst>
              <a:ext uri="{FF2B5EF4-FFF2-40B4-BE49-F238E27FC236}">
                <a16:creationId xmlns:a16="http://schemas.microsoft.com/office/drawing/2014/main" id="{B0258ECE-5023-EBD2-7989-B84173B0F957}"/>
              </a:ext>
            </a:extLst>
          </p:cNvPr>
          <p:cNvPicPr>
            <a:picLocks noGrp="1" noChangeAspect="1"/>
          </p:cNvPicPr>
          <p:nvPr>
            <p:ph idx="1"/>
          </p:nvPr>
        </p:nvPicPr>
        <p:blipFill>
          <a:blip r:embed="rId2"/>
          <a:stretch>
            <a:fillRect/>
          </a:stretch>
        </p:blipFill>
        <p:spPr>
          <a:xfrm>
            <a:off x="1679424" y="74279"/>
            <a:ext cx="8548179" cy="5468539"/>
          </a:xfrm>
        </p:spPr>
      </p:pic>
    </p:spTree>
    <p:extLst>
      <p:ext uri="{BB962C8B-B14F-4D97-AF65-F5344CB8AC3E}">
        <p14:creationId xmlns:p14="http://schemas.microsoft.com/office/powerpoint/2010/main" val="4168085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7"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1"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3"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5" name="Freeform 6">
            <a:extLst>
              <a:ext uri="{FF2B5EF4-FFF2-40B4-BE49-F238E27FC236}">
                <a16:creationId xmlns:a16="http://schemas.microsoft.com/office/drawing/2014/main" id="{4BA3A3E9-9C19-4487-B8C5-CEE9CDA95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B5CD93CC-41AA-4D61-BAB4-C11283017C3C}"/>
              </a:ext>
            </a:extLst>
          </p:cNvPr>
          <p:cNvSpPr txBox="1"/>
          <p:nvPr/>
        </p:nvSpPr>
        <p:spPr>
          <a:xfrm rot="21420000">
            <a:off x="507309" y="3233281"/>
            <a:ext cx="10178799" cy="1222186"/>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buClr>
                <a:schemeClr val="accent1"/>
              </a:buClr>
              <a:buSzPct val="160000"/>
            </a:pPr>
            <a:r>
              <a:rPr lang="en-US" sz="7400" cap="all">
                <a:solidFill>
                  <a:schemeClr val="bg1"/>
                </a:solidFill>
                <a:latin typeface="+mj-lt"/>
                <a:ea typeface="+mj-ea"/>
                <a:cs typeface="+mj-cs"/>
              </a:rPr>
              <a:t>Questions or Comments</a:t>
            </a:r>
          </a:p>
        </p:txBody>
      </p:sp>
      <p:pic>
        <p:nvPicPr>
          <p:cNvPr id="4" name="Picture 3">
            <a:extLst>
              <a:ext uri="{FF2B5EF4-FFF2-40B4-BE49-F238E27FC236}">
                <a16:creationId xmlns:a16="http://schemas.microsoft.com/office/drawing/2014/main" id="{B046EBF1-962C-4DDC-8A46-63A4056925E1}"/>
              </a:ext>
            </a:extLst>
          </p:cNvPr>
          <p:cNvPicPr>
            <a:picLocks noChangeAspect="1"/>
          </p:cNvPicPr>
          <p:nvPr/>
        </p:nvPicPr>
        <p:blipFill rotWithShape="1">
          <a:blip r:embed="rId4"/>
          <a:srcRect t="5986" r="5" b="31068"/>
          <a:stretch/>
        </p:blipFill>
        <p:spPr>
          <a:xfrm rot="43020000">
            <a:off x="3840240" y="378265"/>
            <a:ext cx="3335929" cy="2406798"/>
          </a:xfrm>
          <a:prstGeom prst="rect">
            <a:avLst/>
          </a:prstGeom>
        </p:spPr>
      </p:pic>
      <p:sp>
        <p:nvSpPr>
          <p:cNvPr id="27" name="5-Point Star 18">
            <a:extLst>
              <a:ext uri="{FF2B5EF4-FFF2-40B4-BE49-F238E27FC236}">
                <a16:creationId xmlns:a16="http://schemas.microsoft.com/office/drawing/2014/main" id="{A6DB20F5-4396-4678-81EE-EC7646701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descr="A firetruck on the street&#10;&#10;Description automatically generated with low confidence">
            <a:extLst>
              <a:ext uri="{FF2B5EF4-FFF2-40B4-BE49-F238E27FC236}">
                <a16:creationId xmlns:a16="http://schemas.microsoft.com/office/drawing/2014/main" id="{6EAE27B6-C837-4BD7-BD25-3648F9EFB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8349">
            <a:off x="7292870" y="400789"/>
            <a:ext cx="2783840" cy="2087880"/>
          </a:xfrm>
          <a:prstGeom prst="rect">
            <a:avLst/>
          </a:prstGeom>
        </p:spPr>
      </p:pic>
      <p:pic>
        <p:nvPicPr>
          <p:cNvPr id="9" name="Picture 8" descr="A person standing next to a white truck&#10;&#10;Description automatically generated with medium confidence">
            <a:extLst>
              <a:ext uri="{FF2B5EF4-FFF2-40B4-BE49-F238E27FC236}">
                <a16:creationId xmlns:a16="http://schemas.microsoft.com/office/drawing/2014/main" id="{F5786FE8-ADD4-4CEB-92D0-509EEB7F0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57391">
            <a:off x="675382" y="707056"/>
            <a:ext cx="2893021" cy="2169766"/>
          </a:xfrm>
          <a:prstGeom prst="rect">
            <a:avLst/>
          </a:prstGeom>
        </p:spPr>
      </p:pic>
    </p:spTree>
    <p:extLst>
      <p:ext uri="{BB962C8B-B14F-4D97-AF65-F5344CB8AC3E}">
        <p14:creationId xmlns:p14="http://schemas.microsoft.com/office/powerpoint/2010/main" val="1267586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picture containing text, indoor, screenshot&#10;&#10;Description automatically generated">
            <a:extLst>
              <a:ext uri="{FF2B5EF4-FFF2-40B4-BE49-F238E27FC236}">
                <a16:creationId xmlns:a16="http://schemas.microsoft.com/office/drawing/2014/main" id="{84EB89A8-EB41-BBF3-68DE-20666ACBD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19736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yellow poster with a bulldozer in the dirt&#10;&#10;Description automatically generated with low confidence">
            <a:extLst>
              <a:ext uri="{FF2B5EF4-FFF2-40B4-BE49-F238E27FC236}">
                <a16:creationId xmlns:a16="http://schemas.microsoft.com/office/drawing/2014/main" id="{0450C569-30C6-4E84-0E2A-ABB635982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680" y="-284639"/>
            <a:ext cx="7142639" cy="7142639"/>
          </a:xfrm>
          <a:prstGeom prst="rect">
            <a:avLst/>
          </a:prstGeom>
        </p:spPr>
      </p:pic>
    </p:spTree>
    <p:extLst>
      <p:ext uri="{BB962C8B-B14F-4D97-AF65-F5344CB8AC3E}">
        <p14:creationId xmlns:p14="http://schemas.microsoft.com/office/powerpoint/2010/main" val="412208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yellow sign with black and white text&#10;&#10;Description automatically generated with low confidence">
            <a:extLst>
              <a:ext uri="{FF2B5EF4-FFF2-40B4-BE49-F238E27FC236}">
                <a16:creationId xmlns:a16="http://schemas.microsoft.com/office/drawing/2014/main" id="{A8C6BE61-E9D1-82E2-6CE8-43B3A1910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408" y="-337630"/>
            <a:ext cx="7187184" cy="7187184"/>
          </a:xfrm>
          <a:prstGeom prst="rect">
            <a:avLst/>
          </a:prstGeom>
        </p:spPr>
      </p:pic>
    </p:spTree>
    <p:extLst>
      <p:ext uri="{BB962C8B-B14F-4D97-AF65-F5344CB8AC3E}">
        <p14:creationId xmlns:p14="http://schemas.microsoft.com/office/powerpoint/2010/main" val="95618210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Theme2">
  <a:themeElements>
    <a:clrScheme name="BWC brand">
      <a:dk1>
        <a:sysClr val="windowText" lastClr="000000"/>
      </a:dk1>
      <a:lt1>
        <a:sysClr val="window" lastClr="FFFFFF"/>
      </a:lt1>
      <a:dk2>
        <a:srgbClr val="F46A1F"/>
      </a:dk2>
      <a:lt2>
        <a:srgbClr val="FFFFFF"/>
      </a:lt2>
      <a:accent1>
        <a:srgbClr val="7AABDE"/>
      </a:accent1>
      <a:accent2>
        <a:srgbClr val="969491"/>
      </a:accent2>
      <a:accent3>
        <a:srgbClr val="BAD408"/>
      </a:accent3>
      <a:accent4>
        <a:srgbClr val="CF142B"/>
      </a:accent4>
      <a:accent5>
        <a:srgbClr val="700017"/>
      </a:accent5>
      <a:accent6>
        <a:srgbClr val="968C8C"/>
      </a:accent6>
      <a:hlink>
        <a:srgbClr val="F46A1F"/>
      </a:hlink>
      <a:folHlink>
        <a:srgbClr val="F46A1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64998D63-83C9-4C14-B10E-0BDECFC1D63D}" vid="{BF11C5A3-94C1-4625-9526-1DA612BF25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WC brand">
    <a:dk1>
      <a:sysClr val="windowText" lastClr="000000"/>
    </a:dk1>
    <a:lt1>
      <a:sysClr val="window" lastClr="FFFFFF"/>
    </a:lt1>
    <a:dk2>
      <a:srgbClr val="F46A1F"/>
    </a:dk2>
    <a:lt2>
      <a:srgbClr val="FFFFFF"/>
    </a:lt2>
    <a:accent1>
      <a:srgbClr val="7AABDE"/>
    </a:accent1>
    <a:accent2>
      <a:srgbClr val="969491"/>
    </a:accent2>
    <a:accent3>
      <a:srgbClr val="BAD408"/>
    </a:accent3>
    <a:accent4>
      <a:srgbClr val="CF142B"/>
    </a:accent4>
    <a:accent5>
      <a:srgbClr val="700017"/>
    </a:accent5>
    <a:accent6>
      <a:srgbClr val="968C8C"/>
    </a:accent6>
    <a:hlink>
      <a:srgbClr val="F46A1F"/>
    </a:hlink>
    <a:folHlink>
      <a:srgbClr val="F46A1F"/>
    </a:folHlink>
  </a:clrScheme>
</a:themeOverride>
</file>

<file path=docProps/app.xml><?xml version="1.0" encoding="utf-8"?>
<Properties xmlns="http://schemas.openxmlformats.org/officeDocument/2006/extended-properties" xmlns:vt="http://schemas.openxmlformats.org/officeDocument/2006/docPropsVTypes">
  <TotalTime>18</TotalTime>
  <Words>1834</Words>
  <Application>Microsoft Office PowerPoint</Application>
  <PresentationFormat>Widescreen</PresentationFormat>
  <Paragraphs>251</Paragraphs>
  <Slides>65</Slides>
  <Notes>12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65</vt:i4>
      </vt:variant>
    </vt:vector>
  </HeadingPairs>
  <TitlesOfParts>
    <vt:vector size="84" baseType="lpstr">
      <vt:lpstr>Arial</vt:lpstr>
      <vt:lpstr>Calibri</vt:lpstr>
      <vt:lpstr>Calibri Light</vt:lpstr>
      <vt:lpstr>Courier New</vt:lpstr>
      <vt:lpstr>Gill Sans MT</vt:lpstr>
      <vt:lpstr>Helvetica Light</vt:lpstr>
      <vt:lpstr>Impact</vt:lpstr>
      <vt:lpstr>Poppins Light</vt:lpstr>
      <vt:lpstr>Poppins Light Bold</vt:lpstr>
      <vt:lpstr>Poppins Medium</vt:lpstr>
      <vt:lpstr>Poppins Medium Bold</vt:lpstr>
      <vt:lpstr>Roboto</vt:lpstr>
      <vt:lpstr>Rockwell</vt:lpstr>
      <vt:lpstr>Wingdings</vt:lpstr>
      <vt:lpstr>Theme2</vt:lpstr>
      <vt:lpstr>Office Theme</vt:lpstr>
      <vt:lpstr>Badge</vt:lpstr>
      <vt:lpstr>Office Theme</vt:lpstr>
      <vt:lpstr>Main Event</vt:lpstr>
      <vt:lpstr>PowerPoint Presentation</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Enroll TODAY at www.solonchamber.com/wrsc</vt:lpstr>
      <vt:lpstr>Private Employers Important Dates </vt:lpstr>
      <vt:lpstr>Safety Council Update</vt:lpstr>
      <vt:lpstr>Grants Program</vt:lpstr>
      <vt:lpstr>Grants Programs cont’d. Safety Intervention Grants Program</vt:lpstr>
      <vt:lpstr>BWC Monthly Employer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Our Services Today</vt:lpstr>
      <vt:lpstr>Acute to Chronic Nature of large disasters</vt:lpstr>
      <vt:lpstr>PowerPoint Presentation</vt:lpstr>
      <vt:lpstr>Response: </vt:lpstr>
      <vt:lpstr>Recovery: </vt:lpstr>
      <vt:lpstr>Kitchen Fires</vt:lpstr>
      <vt:lpstr>Home fires</vt:lpstr>
      <vt:lpstr>Vehicle  vs home</vt:lpstr>
      <vt:lpstr>Home uninhabitable</vt:lpstr>
      <vt:lpstr>Lakewood Parking Garage Collapse</vt:lpstr>
      <vt:lpstr>Canteens</vt:lpstr>
      <vt:lpstr>PowerPoint Presentation</vt:lpstr>
      <vt:lpstr>Preparedness:</vt:lpstr>
      <vt:lpstr>Volunteer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1</cp:revision>
  <dcterms:created xsi:type="dcterms:W3CDTF">2023-06-13T14:50:28Z</dcterms:created>
  <dcterms:modified xsi:type="dcterms:W3CDTF">2023-06-15T14:30:57Z</dcterms:modified>
</cp:coreProperties>
</file>